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58" r:id="rId4"/>
    <p:sldId id="259" r:id="rId5"/>
    <p:sldId id="260" r:id="rId6"/>
    <p:sldId id="281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1924" y="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70000" y="50419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>
            <a:spLocks noGrp="1"/>
          </p:cNvSpPr>
          <p:nvPr>
            <p:ph type="body" sz="quarter" idx="13"/>
          </p:nvPr>
        </p:nvSpPr>
        <p:spPr>
          <a:xfrm>
            <a:off x="1270000" y="6362700"/>
            <a:ext cx="10464800" cy="461366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 i="1"/>
            </a:lvl1pPr>
          </a:lstStyle>
          <a:p>
            <a:r>
              <a:t>–Johnny Appleseed</a:t>
            </a:r>
          </a:p>
        </p:txBody>
      </p:sp>
      <p:sp>
        <p:nvSpPr>
          <p:cNvPr id="94" name="“Type a quote here.”"/>
          <p:cNvSpPr txBox="1">
            <a:spLocks noGrp="1"/>
          </p:cNvSpPr>
          <p:nvPr>
            <p:ph type="body" sz="quarter" idx="14"/>
          </p:nvPr>
        </p:nvSpPr>
        <p:spPr>
          <a:xfrm>
            <a:off x="1270000" y="4267112"/>
            <a:ext cx="10464800" cy="609776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4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“Type a quote here.” </a:t>
            </a:r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>
            <a:spLocks noGrp="1"/>
          </p:cNvSpPr>
          <p:nvPr>
            <p:ph type="pic" idx="13"/>
          </p:nvPr>
        </p:nvSpPr>
        <p:spPr>
          <a:xfrm>
            <a:off x="1625600" y="673100"/>
            <a:ext cx="9753600" cy="5905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70000" y="81534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>
            <a:spLocks noGrp="1"/>
          </p:cNvSpPr>
          <p:nvPr>
            <p:ph type="pic" sz="half" idx="13"/>
          </p:nvPr>
        </p:nvSpPr>
        <p:spPr>
          <a:xfrm>
            <a:off x="6718300" y="635000"/>
            <a:ext cx="5334000" cy="8216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4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952500" y="4724400"/>
            <a:ext cx="5334000" cy="4114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>
            <a:spLocks noGrp="1"/>
          </p:cNvSpPr>
          <p:nvPr>
            <p:ph type="pic" sz="half" idx="13"/>
          </p:nvPr>
        </p:nvSpPr>
        <p:spPr>
          <a:xfrm>
            <a:off x="6718300" y="25908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28884" y="9296400"/>
            <a:ext cx="340259" cy="342900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>
            <a:spLocks noGrp="1"/>
          </p:cNvSpPr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>
            <a:spLocks noGrp="1"/>
          </p:cNvSpPr>
          <p:nvPr>
            <p:ph type="pic" sz="quarter" idx="13"/>
          </p:nvPr>
        </p:nvSpPr>
        <p:spPr>
          <a:xfrm>
            <a:off x="6718300" y="50927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Image"/>
          <p:cNvSpPr>
            <a:spLocks noGrp="1"/>
          </p:cNvSpPr>
          <p:nvPr>
            <p:ph type="pic" sz="quarter" idx="14"/>
          </p:nvPr>
        </p:nvSpPr>
        <p:spPr>
          <a:xfrm>
            <a:off x="6718300" y="8890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Image"/>
          <p:cNvSpPr>
            <a:spLocks noGrp="1"/>
          </p:cNvSpPr>
          <p:nvPr>
            <p:ph type="pic" sz="half" idx="15"/>
          </p:nvPr>
        </p:nvSpPr>
        <p:spPr>
          <a:xfrm>
            <a:off x="952500" y="889000"/>
            <a:ext cx="5334000" cy="7975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6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产品汪与程序猿之战"/>
          <p:cNvSpPr txBox="1"/>
          <p:nvPr/>
        </p:nvSpPr>
        <p:spPr>
          <a:xfrm>
            <a:off x="2356376" y="642349"/>
            <a:ext cx="8292047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5000" b="0">
                <a:latin typeface="迷你简平黑"/>
                <a:ea typeface="迷你简平黑"/>
                <a:cs typeface="迷你简平黑"/>
                <a:sym typeface="迷你简平黑"/>
              </a:defRPr>
            </a:lvl1pPr>
          </a:lstStyle>
          <a:p>
            <a:r>
              <a:rPr sz="6000" dirty="0" err="1"/>
              <a:t>产品汪与程序猿之战</a:t>
            </a:r>
            <a:endParaRPr dirty="0"/>
          </a:p>
        </p:txBody>
      </p:sp>
      <p:pic>
        <p:nvPicPr>
          <p:cNvPr id="120" name="programmer.jpg" descr="programmer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06617" y="2321188"/>
            <a:ext cx="3484483" cy="6559026"/>
          </a:xfrm>
          <a:prstGeom prst="rect">
            <a:avLst/>
          </a:prstGeom>
          <a:ln w="12700">
            <a:miter lim="400000"/>
          </a:ln>
        </p:spPr>
      </p:pic>
      <p:pic>
        <p:nvPicPr>
          <p:cNvPr id="121" name="pm.jpg" descr="pm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393554" y="2321188"/>
            <a:ext cx="3484483" cy="6559026"/>
          </a:xfrm>
          <a:prstGeom prst="rect">
            <a:avLst/>
          </a:prstGeom>
          <a:ln w="12700">
            <a:miter lim="400000"/>
          </a:ln>
        </p:spPr>
      </p:pic>
      <p:sp>
        <p:nvSpPr>
          <p:cNvPr id="122" name="VS"/>
          <p:cNvSpPr txBox="1"/>
          <p:nvPr/>
        </p:nvSpPr>
        <p:spPr>
          <a:xfrm>
            <a:off x="5545155" y="4664548"/>
            <a:ext cx="2138406" cy="18723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000" b="0">
                <a:latin typeface="Charlemagne Std"/>
                <a:ea typeface="Charlemagne Std"/>
                <a:cs typeface="Charlemagne Std"/>
                <a:sym typeface="Charlemagne Std"/>
              </a:defRPr>
            </a:lvl1pPr>
          </a:lstStyle>
          <a:p>
            <a:r>
              <a:rPr sz="11500" dirty="0">
                <a:latin typeface="Broadway" panose="04040905080B02020502" pitchFamily="82" charset="0"/>
              </a:rPr>
              <a:t>VS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后端开发主要工作：…"/>
          <p:cNvSpPr txBox="1"/>
          <p:nvPr/>
        </p:nvSpPr>
        <p:spPr>
          <a:xfrm>
            <a:off x="1759323" y="3523121"/>
            <a:ext cx="3795912" cy="20723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sz="3200" b="0" dirty="0" err="1">
                <a:latin typeface="迷你简平黑"/>
              </a:rPr>
              <a:t>后端开发主要工作</a:t>
            </a:r>
            <a:r>
              <a:rPr sz="3200" b="0" dirty="0">
                <a:latin typeface="迷你简平黑"/>
              </a:rPr>
              <a:t>：</a:t>
            </a:r>
          </a:p>
          <a:p>
            <a:pPr marL="228600" indent="-228600" algn="l">
              <a:buSzPct val="100000"/>
              <a:buChar char="•"/>
            </a:pPr>
            <a:r>
              <a:rPr sz="3200" b="0" dirty="0" err="1">
                <a:latin typeface="迷你简平黑"/>
              </a:rPr>
              <a:t>业务逻辑</a:t>
            </a:r>
            <a:endParaRPr sz="3200" b="0" dirty="0">
              <a:latin typeface="迷你简平黑"/>
            </a:endParaRPr>
          </a:p>
          <a:p>
            <a:pPr marL="228600" indent="-228600" algn="l">
              <a:buSzPct val="100000"/>
              <a:buChar char="•"/>
            </a:pPr>
            <a:r>
              <a:rPr sz="3200" b="0" dirty="0" err="1">
                <a:latin typeface="迷你简平黑"/>
              </a:rPr>
              <a:t>数据库相关</a:t>
            </a:r>
            <a:endParaRPr sz="3200" b="0" dirty="0">
              <a:latin typeface="迷你简平黑"/>
            </a:endParaRPr>
          </a:p>
          <a:p>
            <a:pPr marL="228600" indent="-228600" algn="l">
              <a:buSzPct val="100000"/>
              <a:buChar char="•"/>
            </a:pPr>
            <a:r>
              <a:rPr sz="3200" b="0" dirty="0" err="1">
                <a:latin typeface="迷你简平黑"/>
              </a:rPr>
              <a:t>服务器性能</a:t>
            </a:r>
            <a:endParaRPr sz="3200" b="0" dirty="0">
              <a:latin typeface="迷你简平黑"/>
            </a:endParaRPr>
          </a:p>
        </p:txBody>
      </p:sp>
      <p:sp>
        <p:nvSpPr>
          <p:cNvPr id="207" name="前端开发主要工作：…"/>
          <p:cNvSpPr txBox="1"/>
          <p:nvPr/>
        </p:nvSpPr>
        <p:spPr>
          <a:xfrm>
            <a:off x="7715782" y="3523121"/>
            <a:ext cx="3795912" cy="20723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sz="3200" b="0" dirty="0" err="1">
                <a:latin typeface="迷你简平黑"/>
              </a:rPr>
              <a:t>前端开发主要工作</a:t>
            </a:r>
            <a:r>
              <a:rPr sz="3200" b="0" dirty="0">
                <a:latin typeface="迷你简平黑"/>
              </a:rPr>
              <a:t>：</a:t>
            </a:r>
          </a:p>
          <a:p>
            <a:pPr marL="228600" indent="-228600" algn="l">
              <a:buSzPct val="100000"/>
              <a:buChar char="•"/>
            </a:pPr>
            <a:r>
              <a:rPr sz="3200" b="0" dirty="0" err="1">
                <a:latin typeface="迷你简平黑"/>
              </a:rPr>
              <a:t>界面开发</a:t>
            </a:r>
            <a:endParaRPr sz="3200" b="0" dirty="0">
              <a:latin typeface="迷你简平黑"/>
            </a:endParaRPr>
          </a:p>
          <a:p>
            <a:pPr marL="228600" indent="-228600" algn="l">
              <a:buSzPct val="100000"/>
              <a:buChar char="•"/>
            </a:pPr>
            <a:r>
              <a:rPr sz="3200" b="0" dirty="0" err="1">
                <a:latin typeface="迷你简平黑"/>
              </a:rPr>
              <a:t>交互逻辑</a:t>
            </a:r>
            <a:endParaRPr sz="3200" b="0" dirty="0">
              <a:latin typeface="迷你简平黑"/>
            </a:endParaRPr>
          </a:p>
          <a:p>
            <a:pPr marL="228600" indent="-228600" algn="l">
              <a:buSzPct val="100000"/>
              <a:buChar char="•"/>
            </a:pPr>
            <a:r>
              <a:rPr sz="3200" b="0" dirty="0" err="1">
                <a:latin typeface="迷你简平黑"/>
              </a:rPr>
              <a:t>与后端互通数据</a:t>
            </a:r>
            <a:endParaRPr sz="3200" b="0" dirty="0">
              <a:latin typeface="迷你简平黑"/>
            </a:endParaRP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04.png" descr="0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54050" y="3028950"/>
            <a:ext cx="5092700" cy="29083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10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56946" y="424353"/>
            <a:ext cx="1371854" cy="1810847"/>
          </a:xfrm>
          <a:prstGeom prst="rect">
            <a:avLst/>
          </a:prstGeom>
          <a:ln w="12700">
            <a:miter lim="400000"/>
          </a:ln>
        </p:spPr>
      </p:pic>
      <p:sp>
        <p:nvSpPr>
          <p:cNvPr id="211" name="假设现在你的网站登录和注册只能使用，邮箱+密码的方式，…"/>
          <p:cNvSpPr txBox="1"/>
          <p:nvPr/>
        </p:nvSpPr>
        <p:spPr>
          <a:xfrm>
            <a:off x="2341006" y="1099649"/>
            <a:ext cx="8203532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r>
              <a:rPr b="0" dirty="0" err="1">
                <a:latin typeface="迷你简平黑"/>
              </a:rPr>
              <a:t>假设现在你的网站登录和注册只能使用，邮箱+密码的方式</a:t>
            </a:r>
            <a:r>
              <a:rPr b="0" dirty="0">
                <a:latin typeface="迷你简平黑"/>
              </a:rPr>
              <a:t>，</a:t>
            </a:r>
          </a:p>
          <a:p>
            <a:pPr algn="l"/>
            <a:r>
              <a:rPr b="0" dirty="0" err="1">
                <a:latin typeface="迷你简平黑"/>
              </a:rPr>
              <a:t>然后要新增手机+验证码的登录注册功能</a:t>
            </a:r>
            <a:r>
              <a:rPr b="0" dirty="0">
                <a:latin typeface="迷你简平黑"/>
              </a:rPr>
              <a:t>。</a:t>
            </a:r>
          </a:p>
        </p:txBody>
      </p:sp>
      <p:pic>
        <p:nvPicPr>
          <p:cNvPr id="212" name="05.png" descr="05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838950" y="3105150"/>
            <a:ext cx="5168900" cy="27559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13" name="06.png" descr="06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864350" y="6534150"/>
            <a:ext cx="5118100" cy="28321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后端开发要干的：…"/>
          <p:cNvSpPr txBox="1"/>
          <p:nvPr/>
        </p:nvSpPr>
        <p:spPr>
          <a:xfrm>
            <a:off x="1304425" y="3040235"/>
            <a:ext cx="5499904" cy="22570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rPr sz="2800" b="0" dirty="0" err="1">
                <a:latin typeface="迷你简平黑"/>
              </a:rPr>
              <a:t>后端开发要干的</a:t>
            </a:r>
            <a:r>
              <a:rPr sz="2800" b="0" dirty="0">
                <a:latin typeface="迷你简平黑"/>
              </a:rPr>
              <a:t>：</a:t>
            </a:r>
          </a:p>
          <a:p>
            <a:pPr marL="228600" indent="-228600" algn="l">
              <a:buSzPct val="100000"/>
              <a:buChar char="•"/>
            </a:pPr>
            <a:r>
              <a:rPr sz="2800" b="0" dirty="0" err="1">
                <a:latin typeface="迷你简平黑"/>
              </a:rPr>
              <a:t>修改数据库</a:t>
            </a:r>
            <a:endParaRPr sz="2800" b="0" dirty="0">
              <a:latin typeface="迷你简平黑"/>
            </a:endParaRPr>
          </a:p>
          <a:p>
            <a:pPr marL="228600" indent="-228600" algn="l">
              <a:buSzPct val="100000"/>
              <a:buChar char="•"/>
            </a:pPr>
            <a:r>
              <a:rPr sz="2800" b="0" dirty="0" err="1">
                <a:latin typeface="迷你简平黑"/>
              </a:rPr>
              <a:t>修改用户基础信息接口</a:t>
            </a:r>
            <a:endParaRPr sz="2800" b="0" dirty="0">
              <a:latin typeface="迷你简平黑"/>
            </a:endParaRPr>
          </a:p>
          <a:p>
            <a:pPr marL="228600" indent="-228600" algn="l">
              <a:buSzPct val="100000"/>
              <a:buChar char="•"/>
            </a:pPr>
            <a:r>
              <a:rPr sz="2800" b="0" dirty="0" err="1">
                <a:latin typeface="迷你简平黑"/>
              </a:rPr>
              <a:t>修改现有的登录</a:t>
            </a:r>
            <a:r>
              <a:rPr sz="2800" b="0" dirty="0">
                <a:latin typeface="迷你简平黑"/>
              </a:rPr>
              <a:t>/</a:t>
            </a:r>
            <a:r>
              <a:rPr sz="2800" b="0" dirty="0" err="1">
                <a:latin typeface="迷你简平黑"/>
              </a:rPr>
              <a:t>注册接口</a:t>
            </a:r>
            <a:endParaRPr sz="2800" b="0" dirty="0">
              <a:latin typeface="迷你简平黑"/>
            </a:endParaRPr>
          </a:p>
          <a:p>
            <a:pPr marL="228600" indent="-228600" algn="l">
              <a:buSzPct val="100000"/>
              <a:buChar char="•"/>
            </a:pPr>
            <a:r>
              <a:rPr sz="2800" b="0" dirty="0" err="1">
                <a:latin typeface="迷你简平黑"/>
              </a:rPr>
              <a:t>新增发送短信</a:t>
            </a:r>
            <a:r>
              <a:rPr sz="2800" b="0" dirty="0">
                <a:latin typeface="迷你简平黑"/>
              </a:rPr>
              <a:t>/</a:t>
            </a:r>
            <a:r>
              <a:rPr sz="2800" b="0" dirty="0" err="1">
                <a:latin typeface="迷你简平黑"/>
              </a:rPr>
              <a:t>短信验证两个接口</a:t>
            </a:r>
            <a:endParaRPr sz="2800" b="0" dirty="0">
              <a:latin typeface="迷你简平黑"/>
            </a:endParaRPr>
          </a:p>
        </p:txBody>
      </p:sp>
      <p:sp>
        <p:nvSpPr>
          <p:cNvPr id="216" name="前端开发要干的：…"/>
          <p:cNvSpPr txBox="1"/>
          <p:nvPr/>
        </p:nvSpPr>
        <p:spPr>
          <a:xfrm>
            <a:off x="7925248" y="3040235"/>
            <a:ext cx="4205020" cy="26879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l"/>
            <a:r>
              <a:rPr sz="2800" b="0" dirty="0" err="1">
                <a:latin typeface="迷你简平黑"/>
              </a:rPr>
              <a:t>前端开发要干的</a:t>
            </a:r>
            <a:r>
              <a:rPr sz="2800" b="0" dirty="0">
                <a:latin typeface="迷你简平黑"/>
              </a:rPr>
              <a:t>：</a:t>
            </a:r>
          </a:p>
          <a:p>
            <a:pPr marL="228600" indent="-228600" algn="l">
              <a:buSzPct val="100000"/>
              <a:buChar char="•"/>
            </a:pPr>
            <a:r>
              <a:rPr sz="2800" b="0" dirty="0" err="1">
                <a:latin typeface="迷你简平黑"/>
              </a:rPr>
              <a:t>修改登录注册界面</a:t>
            </a:r>
            <a:endParaRPr sz="2800" b="0" dirty="0">
              <a:latin typeface="迷你简平黑"/>
            </a:endParaRPr>
          </a:p>
          <a:p>
            <a:pPr marL="228600" indent="-228600" algn="l">
              <a:buSzPct val="100000"/>
              <a:buChar char="•"/>
            </a:pPr>
            <a:r>
              <a:rPr sz="2800" b="0" dirty="0" err="1">
                <a:latin typeface="迷你简平黑"/>
              </a:rPr>
              <a:t>两种方式的切换交互</a:t>
            </a:r>
            <a:endParaRPr sz="2800" b="0" dirty="0">
              <a:latin typeface="迷你简平黑"/>
            </a:endParaRPr>
          </a:p>
          <a:p>
            <a:pPr marL="228600" indent="-228600" algn="l">
              <a:buSzPct val="100000"/>
              <a:buChar char="•"/>
            </a:pPr>
            <a:r>
              <a:rPr sz="2800" b="0" dirty="0" err="1">
                <a:latin typeface="迷你简平黑"/>
              </a:rPr>
              <a:t>输入内容的校验</a:t>
            </a:r>
            <a:endParaRPr sz="2800" b="0" dirty="0">
              <a:latin typeface="迷你简平黑"/>
            </a:endParaRPr>
          </a:p>
          <a:p>
            <a:pPr marL="228600" indent="-228600" algn="l">
              <a:buSzPct val="100000"/>
              <a:buChar char="•"/>
            </a:pPr>
            <a:r>
              <a:rPr sz="2800" b="0" dirty="0" err="1">
                <a:latin typeface="迷你简平黑"/>
              </a:rPr>
              <a:t>已发送倒计时</a:t>
            </a:r>
            <a:endParaRPr sz="2800" b="0" dirty="0">
              <a:latin typeface="迷你简平黑"/>
            </a:endParaRPr>
          </a:p>
          <a:p>
            <a:pPr marL="228600" indent="-228600" algn="l">
              <a:buSzPct val="100000"/>
              <a:buChar char="•"/>
            </a:pPr>
            <a:r>
              <a:rPr sz="2800" b="0" dirty="0" err="1">
                <a:latin typeface="迷你简平黑"/>
              </a:rPr>
              <a:t>调用后端新接口</a:t>
            </a:r>
            <a:endParaRPr sz="2800" b="0" dirty="0">
              <a:latin typeface="迷你简平黑"/>
            </a:endParaRPr>
          </a:p>
        </p:txBody>
      </p:sp>
      <p:sp>
        <p:nvSpPr>
          <p:cNvPr id="217" name="一眼就能看出来的"/>
          <p:cNvSpPr txBox="1"/>
          <p:nvPr/>
        </p:nvSpPr>
        <p:spPr>
          <a:xfrm>
            <a:off x="4054377" y="689651"/>
            <a:ext cx="4616649" cy="77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sz="4400" b="0" dirty="0" err="1">
                <a:latin typeface="迷你简平黑"/>
              </a:rPr>
              <a:t>一眼就能看出来的</a:t>
            </a:r>
            <a:endParaRPr sz="4400" b="0" dirty="0">
              <a:latin typeface="迷你简平黑"/>
            </a:endParaRP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用户修改绑定手机号功能…"/>
          <p:cNvSpPr txBox="1"/>
          <p:nvPr/>
        </p:nvSpPr>
        <p:spPr>
          <a:xfrm>
            <a:off x="3092275" y="4418576"/>
            <a:ext cx="8262490" cy="20227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marL="457200" indent="-317500" algn="l" defTabSz="457200">
              <a:lnSpc>
                <a:spcPts val="3800"/>
              </a:lnSpc>
              <a:buClr>
                <a:srgbClr val="333333"/>
              </a:buClr>
              <a:buSzPct val="145000"/>
              <a:buFont typeface="ArialUnicodeMS"/>
              <a:buChar char="•"/>
              <a:defRPr sz="1800">
                <a:solidFill>
                  <a:srgbClr val="333333"/>
                </a:solidFill>
              </a:defRPr>
            </a:pPr>
            <a:r>
              <a:rPr sz="2800" b="0" dirty="0" err="1">
                <a:latin typeface="迷你简平黑"/>
              </a:rPr>
              <a:t>用户修改绑定手机号功能</a:t>
            </a:r>
            <a:endParaRPr sz="2800" b="0" dirty="0">
              <a:latin typeface="迷你简平黑"/>
            </a:endParaRPr>
          </a:p>
          <a:p>
            <a:pPr marL="457200" indent="-317500" algn="l" defTabSz="457200">
              <a:lnSpc>
                <a:spcPts val="3800"/>
              </a:lnSpc>
              <a:buClr>
                <a:srgbClr val="333333"/>
              </a:buClr>
              <a:buSzPct val="145000"/>
              <a:buFont typeface="ArialUnicodeMS"/>
              <a:buChar char="•"/>
              <a:defRPr sz="1800">
                <a:solidFill>
                  <a:srgbClr val="333333"/>
                </a:solidFill>
              </a:defRPr>
            </a:pPr>
            <a:r>
              <a:rPr sz="2800" b="0" dirty="0" err="1">
                <a:latin typeface="迷你简平黑"/>
              </a:rPr>
              <a:t>用户通过任一一种方式注册，都可以绑定另外一种方式联系方式</a:t>
            </a:r>
            <a:endParaRPr sz="2800" b="0" dirty="0">
              <a:latin typeface="迷你简平黑"/>
            </a:endParaRPr>
          </a:p>
          <a:p>
            <a:pPr marL="457200" indent="-317500" algn="l" defTabSz="457200">
              <a:lnSpc>
                <a:spcPts val="3800"/>
              </a:lnSpc>
              <a:buClr>
                <a:srgbClr val="333333"/>
              </a:buClr>
              <a:buSzPct val="145000"/>
              <a:buFont typeface="ArialUnicodeMS"/>
              <a:buChar char="•"/>
              <a:defRPr sz="1800">
                <a:solidFill>
                  <a:srgbClr val="333333"/>
                </a:solidFill>
              </a:defRPr>
            </a:pPr>
            <a:r>
              <a:rPr sz="2800" b="0" dirty="0" err="1">
                <a:latin typeface="迷你简平黑"/>
              </a:rPr>
              <a:t>通过手机验证码方式修改登录密码</a:t>
            </a:r>
            <a:endParaRPr sz="2800" b="0" dirty="0">
              <a:latin typeface="迷你简平黑"/>
            </a:endParaRPr>
          </a:p>
        </p:txBody>
      </p:sp>
      <p:sp>
        <p:nvSpPr>
          <p:cNvPr id="220" name="第二眼才能看出来的"/>
          <p:cNvSpPr txBox="1"/>
          <p:nvPr/>
        </p:nvSpPr>
        <p:spPr>
          <a:xfrm>
            <a:off x="4604443" y="1172146"/>
            <a:ext cx="3795911" cy="595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sz="3200" b="0" dirty="0" err="1">
                <a:latin typeface="迷你简平黑"/>
              </a:rPr>
              <a:t>第二眼才能看出来的</a:t>
            </a:r>
            <a:endParaRPr sz="3200" b="0" dirty="0">
              <a:latin typeface="迷你简平黑"/>
            </a:endParaRPr>
          </a:p>
        </p:txBody>
      </p:sp>
      <p:pic>
        <p:nvPicPr>
          <p:cNvPr id="22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851646" y="1059212"/>
            <a:ext cx="2226536" cy="141593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如果用户相关接口有外部使用者，需要非常谨慎，及时通知到使用者，并且要保障兼容性。…"/>
          <p:cNvSpPr txBox="1"/>
          <p:nvPr/>
        </p:nvSpPr>
        <p:spPr>
          <a:xfrm>
            <a:off x="2311374" y="4698999"/>
            <a:ext cx="9779052" cy="137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457200" indent="-317500" algn="l" defTabSz="457200">
              <a:lnSpc>
                <a:spcPts val="3800"/>
              </a:lnSpc>
              <a:buClr>
                <a:srgbClr val="333333"/>
              </a:buClr>
              <a:buSzPct val="145000"/>
              <a:buFont typeface="ArialUnicodeMS"/>
              <a:buChar char="•"/>
              <a:defRPr sz="1800">
                <a:solidFill>
                  <a:srgbClr val="333333"/>
                </a:solidFill>
              </a:defRPr>
            </a:pPr>
            <a:r>
              <a:t>如果用户相关接口有外部使用者，需要非常谨慎，及时通知到使用者，并且要保障兼容性。</a:t>
            </a:r>
          </a:p>
          <a:p>
            <a:pPr marL="457200" indent="-317500" algn="l" defTabSz="457200">
              <a:lnSpc>
                <a:spcPts val="3800"/>
              </a:lnSpc>
              <a:buClr>
                <a:srgbClr val="333333"/>
              </a:buClr>
              <a:buSzPct val="145000"/>
              <a:buFont typeface="ArialUnicodeMS"/>
              <a:buChar char="•"/>
              <a:defRPr sz="1800">
                <a:solidFill>
                  <a:srgbClr val="333333"/>
                </a:solidFill>
              </a:defRPr>
            </a:pPr>
            <a:r>
              <a:t>如果有用户搜索功能，要支持邮箱及手机号都能搜索到。</a:t>
            </a:r>
          </a:p>
          <a:p>
            <a:pPr marL="457200" indent="-317500" algn="l" defTabSz="457200">
              <a:lnSpc>
                <a:spcPts val="3800"/>
              </a:lnSpc>
              <a:buClr>
                <a:srgbClr val="333333"/>
              </a:buClr>
              <a:buSzPct val="145000"/>
              <a:buFont typeface="ArialUnicodeMS"/>
              <a:buChar char="•"/>
              <a:defRPr sz="1800">
                <a:solidFill>
                  <a:srgbClr val="333333"/>
                </a:solidFill>
              </a:defRPr>
            </a:pPr>
            <a:r>
              <a:t>用户中心的展示内容和交互也要一起变更。</a:t>
            </a:r>
          </a:p>
          <a:p>
            <a:pPr marL="457200" indent="-317500" algn="l" defTabSz="457200">
              <a:lnSpc>
                <a:spcPts val="3800"/>
              </a:lnSpc>
              <a:buClr>
                <a:srgbClr val="333333"/>
              </a:buClr>
              <a:buSzPct val="145000"/>
              <a:buFont typeface="ArialUnicodeMS"/>
              <a:buChar char="•"/>
              <a:defRPr sz="1800">
                <a:solidFill>
                  <a:srgbClr val="333333"/>
                </a:solidFill>
              </a:defRPr>
            </a:pPr>
            <a:r>
              <a:t>如果这个产品是可以多端使用的，怎么处理？</a:t>
            </a:r>
          </a:p>
        </p:txBody>
      </p:sp>
      <p:sp>
        <p:nvSpPr>
          <p:cNvPr id="224" name="第三眼才能看出来的"/>
          <p:cNvSpPr txBox="1"/>
          <p:nvPr/>
        </p:nvSpPr>
        <p:spPr>
          <a:xfrm>
            <a:off x="2635250" y="1479550"/>
            <a:ext cx="2857500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第三眼才能看出来的</a:t>
            </a:r>
          </a:p>
        </p:txBody>
      </p:sp>
      <p:pic>
        <p:nvPicPr>
          <p:cNvPr id="22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485565" y="626328"/>
            <a:ext cx="3865186" cy="289792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然后…"/>
          <p:cNvSpPr txBox="1"/>
          <p:nvPr/>
        </p:nvSpPr>
        <p:spPr>
          <a:xfrm>
            <a:off x="5031282" y="1318870"/>
            <a:ext cx="2942236" cy="12992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然后</a:t>
            </a:r>
          </a:p>
          <a:p>
            <a:r>
              <a:t>研发评估了一下工时</a:t>
            </a:r>
          </a:p>
        </p:txBody>
      </p:sp>
      <p:sp>
        <p:nvSpPr>
          <p:cNvPr id="228" name="前端（2PD）：…"/>
          <p:cNvSpPr txBox="1"/>
          <p:nvPr/>
        </p:nvSpPr>
        <p:spPr>
          <a:xfrm>
            <a:off x="2806700" y="3452152"/>
            <a:ext cx="2092698" cy="18078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ts val="3300"/>
              </a:lnSpc>
              <a:spcBef>
                <a:spcPts val="1400"/>
              </a:spcBef>
              <a:defRPr sz="1400" b="0">
                <a:solidFill>
                  <a:srgbClr val="33333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前端（2PD）：</a:t>
            </a:r>
          </a:p>
          <a:p>
            <a:pPr marL="457200" indent="-317500" algn="l" defTabSz="457200">
              <a:lnSpc>
                <a:spcPts val="3300"/>
              </a:lnSpc>
              <a:buClr>
                <a:srgbClr val="333333"/>
              </a:buClr>
              <a:buSzPct val="145000"/>
              <a:buFont typeface="ArialUnicodeMS"/>
              <a:buChar char="•"/>
              <a:defRPr sz="1400" b="0">
                <a:solidFill>
                  <a:srgbClr val="33333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新增界面样式</a:t>
            </a:r>
          </a:p>
          <a:p>
            <a:pPr marL="457200" indent="-317500" algn="l" defTabSz="457200">
              <a:lnSpc>
                <a:spcPts val="3300"/>
              </a:lnSpc>
              <a:buClr>
                <a:srgbClr val="333333"/>
              </a:buClr>
              <a:buSzPct val="145000"/>
              <a:buFont typeface="ArialUnicodeMS"/>
              <a:buChar char="•"/>
              <a:defRPr sz="1400" b="0">
                <a:solidFill>
                  <a:srgbClr val="33333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新旧界面切换</a:t>
            </a:r>
          </a:p>
          <a:p>
            <a:pPr marL="457200" indent="-317500" algn="l" defTabSz="457200">
              <a:lnSpc>
                <a:spcPts val="3300"/>
              </a:lnSpc>
              <a:buClr>
                <a:srgbClr val="333333"/>
              </a:buClr>
              <a:buSzPct val="145000"/>
              <a:buFont typeface="ArialUnicodeMS"/>
              <a:buChar char="•"/>
              <a:defRPr sz="1400" b="0">
                <a:solidFill>
                  <a:srgbClr val="33333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输入内容校验</a:t>
            </a:r>
          </a:p>
          <a:p>
            <a:pPr marL="457200" indent="-317500" algn="l" defTabSz="457200">
              <a:lnSpc>
                <a:spcPts val="3300"/>
              </a:lnSpc>
              <a:buClr>
                <a:srgbClr val="333333"/>
              </a:buClr>
              <a:buSzPct val="145000"/>
              <a:buFont typeface="ArialUnicodeMS"/>
              <a:buChar char="•"/>
              <a:defRPr sz="1400" b="0">
                <a:solidFill>
                  <a:srgbClr val="33333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调用登录/注册接口</a:t>
            </a:r>
          </a:p>
        </p:txBody>
      </p:sp>
      <p:sp>
        <p:nvSpPr>
          <p:cNvPr id="229" name="后端（3PD）：…"/>
          <p:cNvSpPr txBox="1"/>
          <p:nvPr/>
        </p:nvSpPr>
        <p:spPr>
          <a:xfrm>
            <a:off x="7124700" y="3452152"/>
            <a:ext cx="2754499" cy="18078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ts val="3300"/>
              </a:lnSpc>
              <a:spcBef>
                <a:spcPts val="1400"/>
              </a:spcBef>
              <a:defRPr sz="1400" b="0">
                <a:solidFill>
                  <a:srgbClr val="33333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后端（3PD）：</a:t>
            </a:r>
          </a:p>
          <a:p>
            <a:pPr marL="457200" indent="-317500" algn="l" defTabSz="457200">
              <a:lnSpc>
                <a:spcPts val="3300"/>
              </a:lnSpc>
              <a:buClr>
                <a:srgbClr val="333333"/>
              </a:buClr>
              <a:buSzPct val="145000"/>
              <a:buFont typeface="ArialUnicodeMS"/>
              <a:buChar char="•"/>
              <a:defRPr sz="1400" b="0">
                <a:solidFill>
                  <a:srgbClr val="33333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修改数据库的用户表</a:t>
            </a:r>
          </a:p>
          <a:p>
            <a:pPr marL="457200" indent="-317500" algn="l" defTabSz="457200">
              <a:lnSpc>
                <a:spcPts val="3300"/>
              </a:lnSpc>
              <a:buClr>
                <a:srgbClr val="333333"/>
              </a:buClr>
              <a:buSzPct val="145000"/>
              <a:buFont typeface="ArialUnicodeMS"/>
              <a:buChar char="•"/>
              <a:defRPr sz="1400" b="0">
                <a:solidFill>
                  <a:srgbClr val="33333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修改用户基础信息底层接口</a:t>
            </a:r>
          </a:p>
          <a:p>
            <a:pPr marL="457200" indent="-317500" algn="l" defTabSz="457200">
              <a:lnSpc>
                <a:spcPts val="3300"/>
              </a:lnSpc>
              <a:buClr>
                <a:srgbClr val="333333"/>
              </a:buClr>
              <a:buSzPct val="145000"/>
              <a:buFont typeface="ArialUnicodeMS"/>
              <a:buChar char="•"/>
              <a:defRPr sz="1400" b="0">
                <a:solidFill>
                  <a:srgbClr val="33333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修改现有登录/注册接口</a:t>
            </a:r>
          </a:p>
          <a:p>
            <a:pPr marL="457200" indent="-317500" algn="l" defTabSz="457200">
              <a:lnSpc>
                <a:spcPts val="3300"/>
              </a:lnSpc>
              <a:buClr>
                <a:srgbClr val="333333"/>
              </a:buClr>
              <a:buSzPct val="145000"/>
              <a:buFont typeface="ArialUnicodeMS"/>
              <a:buChar char="•"/>
              <a:defRPr sz="1400" b="0">
                <a:solidFill>
                  <a:srgbClr val="33333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新增发送短信验证码接口</a:t>
            </a:r>
          </a:p>
        </p:txBody>
      </p:sp>
      <p:sp>
        <p:nvSpPr>
          <p:cNvPr id="230" name="测试（3PD）：…"/>
          <p:cNvSpPr txBox="1"/>
          <p:nvPr/>
        </p:nvSpPr>
        <p:spPr>
          <a:xfrm>
            <a:off x="2806700" y="5697827"/>
            <a:ext cx="4176899" cy="13043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ts val="3300"/>
              </a:lnSpc>
              <a:spcBef>
                <a:spcPts val="1400"/>
              </a:spcBef>
              <a:defRPr sz="1400" b="0">
                <a:solidFill>
                  <a:srgbClr val="33333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测试（3PD）：</a:t>
            </a:r>
          </a:p>
          <a:p>
            <a:pPr marL="457200" indent="-317500" algn="l" defTabSz="457200">
              <a:lnSpc>
                <a:spcPts val="3300"/>
              </a:lnSpc>
              <a:buClr>
                <a:srgbClr val="333333"/>
              </a:buClr>
              <a:buSzPct val="145000"/>
              <a:buFont typeface="ArialUnicodeMS"/>
              <a:buChar char="•"/>
              <a:defRPr sz="1400" b="0">
                <a:solidFill>
                  <a:srgbClr val="33333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测试登录及注册所有流程</a:t>
            </a:r>
          </a:p>
          <a:p>
            <a:pPr marL="457200" indent="-317500" algn="l" defTabSz="457200">
              <a:lnSpc>
                <a:spcPts val="3300"/>
              </a:lnSpc>
              <a:buClr>
                <a:srgbClr val="333333"/>
              </a:buClr>
              <a:buSzPct val="145000"/>
              <a:buFont typeface="ArialUnicodeMS"/>
              <a:buChar char="•"/>
              <a:defRPr sz="1400" b="0">
                <a:solidFill>
                  <a:srgbClr val="33333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测试界面在各个浏览器和操作系统下的兼容性</a:t>
            </a:r>
          </a:p>
          <a:p>
            <a:pPr marL="457200" indent="-317500" algn="l" defTabSz="457200">
              <a:lnSpc>
                <a:spcPts val="3300"/>
              </a:lnSpc>
              <a:buClr>
                <a:srgbClr val="333333"/>
              </a:buClr>
              <a:buSzPct val="145000"/>
              <a:buFont typeface="ArialUnicodeMS"/>
              <a:buChar char="•"/>
              <a:defRPr sz="1400" b="0">
                <a:solidFill>
                  <a:srgbClr val="33333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测试所有与用户信息相关的接口</a:t>
            </a:r>
          </a:p>
        </p:txBody>
      </p:sp>
      <p:sp>
        <p:nvSpPr>
          <p:cNvPr id="231" name="总工作量是8PD"/>
          <p:cNvSpPr txBox="1"/>
          <p:nvPr/>
        </p:nvSpPr>
        <p:spPr>
          <a:xfrm>
            <a:off x="5383936" y="8223250"/>
            <a:ext cx="2236928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总工作量是8PD</a:t>
            </a: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97400" y="3238500"/>
            <a:ext cx="3810000" cy="3810000"/>
          </a:xfrm>
          <a:prstGeom prst="rect">
            <a:avLst/>
          </a:prstGeom>
          <a:ln w="12700">
            <a:miter lim="400000"/>
          </a:ln>
        </p:spPr>
      </p:pic>
      <p:sp>
        <p:nvSpPr>
          <p:cNvPr id="234" name="Line"/>
          <p:cNvSpPr/>
          <p:nvPr/>
        </p:nvSpPr>
        <p:spPr>
          <a:xfrm flipH="1">
            <a:off x="7862688" y="3025080"/>
            <a:ext cx="278756" cy="69919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35" name="PM"/>
          <p:cNvSpPr txBox="1"/>
          <p:nvPr/>
        </p:nvSpPr>
        <p:spPr>
          <a:xfrm>
            <a:off x="7894472" y="2436470"/>
            <a:ext cx="594056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PM</a:t>
            </a: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一个可能会引起血案的事情"/>
          <p:cNvSpPr txBox="1"/>
          <p:nvPr/>
        </p:nvSpPr>
        <p:spPr>
          <a:xfrm>
            <a:off x="4616449" y="4616450"/>
            <a:ext cx="3771901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一个可能会引起血案的事情</a:t>
            </a: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unknown.jpg" descr="unknown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5735300" cy="9791700"/>
          </a:xfrm>
          <a:prstGeom prst="rect">
            <a:avLst/>
          </a:prstGeom>
          <a:ln w="12700">
            <a:miter lim="400000"/>
          </a:ln>
        </p:spPr>
      </p:pic>
      <p:sp>
        <p:nvSpPr>
          <p:cNvPr id="240" name="Text"/>
          <p:cNvSpPr txBox="1"/>
          <p:nvPr/>
        </p:nvSpPr>
        <p:spPr>
          <a:xfrm>
            <a:off x="0" y="-228601"/>
            <a:ext cx="12700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ts val="2800"/>
              </a:lnSpc>
              <a:defRPr sz="1200" b="0">
                <a:latin typeface="Times"/>
                <a:ea typeface="Times"/>
                <a:cs typeface="Times"/>
                <a:sym typeface="Times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修改的代价"/>
          <p:cNvSpPr txBox="1"/>
          <p:nvPr/>
        </p:nvSpPr>
        <p:spPr>
          <a:xfrm>
            <a:off x="5572596" y="285750"/>
            <a:ext cx="1638301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修改的代价</a:t>
            </a:r>
          </a:p>
        </p:txBody>
      </p:sp>
      <p:pic>
        <p:nvPicPr>
          <p:cNvPr id="243" name="10.png" descr="1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46887" y="1215097"/>
            <a:ext cx="10089720" cy="789080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51139" y="2425539"/>
            <a:ext cx="4902522" cy="490252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研发怕改需求"/>
          <p:cNvSpPr txBox="1"/>
          <p:nvPr/>
        </p:nvSpPr>
        <p:spPr>
          <a:xfrm>
            <a:off x="2635250" y="2241550"/>
            <a:ext cx="1943100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r>
              <a:t>研发怕改需求</a:t>
            </a:r>
          </a:p>
        </p:txBody>
      </p:sp>
      <p:sp>
        <p:nvSpPr>
          <p:cNvPr id="246" name="研发不怕改需求"/>
          <p:cNvSpPr txBox="1"/>
          <p:nvPr/>
        </p:nvSpPr>
        <p:spPr>
          <a:xfrm>
            <a:off x="2482849" y="5276850"/>
            <a:ext cx="2247901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r>
              <a:t>研发不怕改需求</a:t>
            </a:r>
          </a:p>
        </p:txBody>
      </p:sp>
      <p:sp>
        <p:nvSpPr>
          <p:cNvPr id="247" name="怕的是频繁而无理由的改动"/>
          <p:cNvSpPr txBox="1"/>
          <p:nvPr/>
        </p:nvSpPr>
        <p:spPr>
          <a:xfrm>
            <a:off x="6635750" y="2241550"/>
            <a:ext cx="3771900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r>
              <a:t>怕的是频繁而无理由的改动</a:t>
            </a:r>
          </a:p>
        </p:txBody>
      </p:sp>
      <p:sp>
        <p:nvSpPr>
          <p:cNvPr id="248" name="只要有合理的说明和改动的时间"/>
          <p:cNvSpPr txBox="1"/>
          <p:nvPr/>
        </p:nvSpPr>
        <p:spPr>
          <a:xfrm>
            <a:off x="6153150" y="5276850"/>
            <a:ext cx="4381500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r>
              <a:t>只要有合理的说明和改动的时间</a:t>
            </a:r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深入的看一点"/>
          <p:cNvSpPr txBox="1"/>
          <p:nvPr/>
        </p:nvSpPr>
        <p:spPr>
          <a:xfrm>
            <a:off x="5530850" y="971550"/>
            <a:ext cx="1943101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深入的看一点</a:t>
            </a:r>
          </a:p>
        </p:txBody>
      </p:sp>
      <p:sp>
        <p:nvSpPr>
          <p:cNvPr id="251" name="双方关注点不同"/>
          <p:cNvSpPr txBox="1"/>
          <p:nvPr/>
        </p:nvSpPr>
        <p:spPr>
          <a:xfrm>
            <a:off x="5378450" y="2927350"/>
            <a:ext cx="2247901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双方关注点不同</a:t>
            </a:r>
          </a:p>
        </p:txBody>
      </p:sp>
      <p:sp>
        <p:nvSpPr>
          <p:cNvPr id="252" name="PM关心：…"/>
          <p:cNvSpPr txBox="1"/>
          <p:nvPr/>
        </p:nvSpPr>
        <p:spPr>
          <a:xfrm>
            <a:off x="2046782" y="4878729"/>
            <a:ext cx="2942236" cy="13677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PM关心：</a:t>
            </a:r>
          </a:p>
          <a:p>
            <a:r>
              <a:t>需求能不能尽快上线</a:t>
            </a:r>
          </a:p>
          <a:p>
            <a:r>
              <a:t>上线以后效果怎么样</a:t>
            </a:r>
          </a:p>
        </p:txBody>
      </p:sp>
      <p:sp>
        <p:nvSpPr>
          <p:cNvPr id="253" name="研发关心：…"/>
          <p:cNvSpPr txBox="1"/>
          <p:nvPr/>
        </p:nvSpPr>
        <p:spPr>
          <a:xfrm>
            <a:off x="7156449" y="4883149"/>
            <a:ext cx="5295901" cy="1358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研发关心：</a:t>
            </a:r>
          </a:p>
          <a:p>
            <a:r>
              <a:t>代码如何写会更好？</a:t>
            </a:r>
          </a:p>
          <a:p>
            <a:r>
              <a:t>这些改动是否会给系统带来不良影响？</a:t>
            </a:r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再深入一点"/>
          <p:cNvSpPr txBox="1"/>
          <p:nvPr/>
        </p:nvSpPr>
        <p:spPr>
          <a:xfrm>
            <a:off x="5683250" y="1619250"/>
            <a:ext cx="1638301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再深入一点</a:t>
            </a:r>
          </a:p>
        </p:txBody>
      </p:sp>
      <p:sp>
        <p:nvSpPr>
          <p:cNvPr id="256" name="你们的绩效评判天生对立啊，兄dei！"/>
          <p:cNvSpPr txBox="1"/>
          <p:nvPr/>
        </p:nvSpPr>
        <p:spPr>
          <a:xfrm>
            <a:off x="3939336" y="3194050"/>
            <a:ext cx="5126128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你们的绩效评判天生对立啊，兄dei！</a:t>
            </a:r>
          </a:p>
        </p:txBody>
      </p:sp>
      <p:sp>
        <p:nvSpPr>
          <p:cNvPr id="257" name="PM的绩效：…"/>
          <p:cNvSpPr txBox="1"/>
          <p:nvPr/>
        </p:nvSpPr>
        <p:spPr>
          <a:xfrm>
            <a:off x="1792782" y="4768850"/>
            <a:ext cx="3551836" cy="13677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PM的绩效：</a:t>
            </a:r>
          </a:p>
          <a:p>
            <a:r>
              <a:t>本季度增加了多少用户？</a:t>
            </a:r>
          </a:p>
          <a:p>
            <a:r>
              <a:t>用户留存率提高了多少？</a:t>
            </a:r>
          </a:p>
        </p:txBody>
      </p:sp>
      <p:sp>
        <p:nvSpPr>
          <p:cNvPr id="258" name="研发的绩效：…"/>
          <p:cNvSpPr txBox="1"/>
          <p:nvPr/>
        </p:nvSpPr>
        <p:spPr>
          <a:xfrm>
            <a:off x="7256576" y="4768850"/>
            <a:ext cx="3495448" cy="13677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研发的绩效：</a:t>
            </a:r>
          </a:p>
          <a:p>
            <a:r>
              <a:t>本季度bug数量有多少？</a:t>
            </a:r>
          </a:p>
          <a:p>
            <a:r>
              <a:t>系统性能提高了多少？</a:t>
            </a:r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站在更高的角度去看待问题"/>
          <p:cNvSpPr txBox="1"/>
          <p:nvPr/>
        </p:nvSpPr>
        <p:spPr>
          <a:xfrm>
            <a:off x="4616449" y="2178050"/>
            <a:ext cx="3771901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站在更高的角度去看待问题</a:t>
            </a:r>
          </a:p>
        </p:txBody>
      </p:sp>
      <p:sp>
        <p:nvSpPr>
          <p:cNvPr id="261" name="如果你是公司CEO，如何看待这个矛盾？"/>
          <p:cNvSpPr txBox="1"/>
          <p:nvPr/>
        </p:nvSpPr>
        <p:spPr>
          <a:xfrm>
            <a:off x="3676599" y="4311650"/>
            <a:ext cx="5651602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如果你是公司CEO，如何看待这个矛盾？</a:t>
            </a:r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问题本质在于…"/>
          <p:cNvSpPr txBox="1"/>
          <p:nvPr/>
        </p:nvSpPr>
        <p:spPr>
          <a:xfrm>
            <a:off x="1443955" y="1170127"/>
            <a:ext cx="10116890" cy="74133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spcBef>
                <a:spcPts val="4200"/>
              </a:spcBef>
              <a:defRPr sz="2600" b="0"/>
            </a:pPr>
            <a:r>
              <a:t>问题本质在于</a:t>
            </a:r>
          </a:p>
          <a:p>
            <a:pPr algn="l">
              <a:spcBef>
                <a:spcPts val="4200"/>
              </a:spcBef>
              <a:defRPr sz="2600" b="0"/>
            </a:pPr>
            <a:r>
              <a:t>这个问题本质上是：一个项目 / 一个部门 / 一家公司 在当下这个阶段的发展侧重问题。</a:t>
            </a:r>
          </a:p>
          <a:p>
            <a:pPr marL="228600" indent="-228600" algn="l">
              <a:spcBef>
                <a:spcPts val="4200"/>
              </a:spcBef>
              <a:buSzPct val="100000"/>
              <a:buChar char="•"/>
              <a:defRPr sz="2600" b="0"/>
            </a:pPr>
            <a:r>
              <a:t>初创阶段：追求用户数量，可以舍弃一定的系统质量去迅速抢占市场。</a:t>
            </a:r>
            <a:endParaRPr>
              <a:solidFill>
                <a:srgbClr val="333333"/>
              </a:solidFill>
            </a:endParaRPr>
          </a:p>
          <a:p>
            <a:pPr marL="228600" indent="-228600" algn="l">
              <a:spcBef>
                <a:spcPts val="4200"/>
              </a:spcBef>
              <a:buSzPct val="100000"/>
              <a:buChar char="•"/>
              <a:defRPr sz="2600" b="0"/>
            </a:pPr>
            <a:r>
              <a:t>发展中阶段：用户增长速度放缓，这时既要保证系统质量，也要保证用户增长。</a:t>
            </a:r>
            <a:endParaRPr>
              <a:solidFill>
                <a:srgbClr val="333333"/>
              </a:solidFill>
            </a:endParaRPr>
          </a:p>
          <a:p>
            <a:pPr marL="228600" indent="-228600" algn="l">
              <a:spcBef>
                <a:spcPts val="4200"/>
              </a:spcBef>
              <a:buSzPct val="100000"/>
              <a:buChar char="•"/>
              <a:defRPr sz="2600" b="0"/>
            </a:pPr>
            <a:r>
              <a:t>成熟阶段：追求用户留存/日活等，这个时候对于系统质量要求非常高，对于产品功能的新增或者改变会很谨慎。</a:t>
            </a:r>
            <a:endParaRPr>
              <a:solidFill>
                <a:srgbClr val="333333"/>
              </a:solidFill>
            </a:endParaRPr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学技术的误区"/>
          <p:cNvSpPr txBox="1"/>
          <p:nvPr/>
        </p:nvSpPr>
        <p:spPr>
          <a:xfrm>
            <a:off x="5530850" y="1530350"/>
            <a:ext cx="1943101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学技术的误区</a:t>
            </a:r>
          </a:p>
        </p:txBody>
      </p:sp>
      <p:sp>
        <p:nvSpPr>
          <p:cNvPr id="266" name="学技术防怼…"/>
          <p:cNvSpPr txBox="1"/>
          <p:nvPr/>
        </p:nvSpPr>
        <p:spPr>
          <a:xfrm>
            <a:off x="5292725" y="4197349"/>
            <a:ext cx="2419350" cy="1358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476250" indent="-476250" algn="l">
              <a:buSzPct val="100000"/>
              <a:buAutoNum type="arabicPeriod"/>
            </a:pPr>
            <a:r>
              <a:t>学技术防怼</a:t>
            </a:r>
          </a:p>
          <a:p>
            <a:pPr marL="476250" indent="-476250" algn="l">
              <a:buSzPct val="100000"/>
              <a:buAutoNum type="arabicPeriod"/>
            </a:pPr>
            <a:r>
              <a:t>学技术防坑</a:t>
            </a:r>
          </a:p>
          <a:p>
            <a:pPr marL="476250" indent="-476250" algn="l">
              <a:buSzPct val="100000"/>
              <a:buAutoNum type="arabicPeriod"/>
            </a:pPr>
            <a:r>
              <a:t>学技术聊的好</a:t>
            </a:r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总结"/>
          <p:cNvSpPr txBox="1"/>
          <p:nvPr/>
        </p:nvSpPr>
        <p:spPr>
          <a:xfrm>
            <a:off x="6140450" y="793750"/>
            <a:ext cx="723901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总结</a:t>
            </a:r>
          </a:p>
        </p:txBody>
      </p:sp>
      <p:sp>
        <p:nvSpPr>
          <p:cNvPr id="269" name="三个段子"/>
          <p:cNvSpPr txBox="1"/>
          <p:nvPr/>
        </p:nvSpPr>
        <p:spPr>
          <a:xfrm>
            <a:off x="5835650" y="4616450"/>
            <a:ext cx="1333501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三个段子</a:t>
            </a:r>
          </a:p>
        </p:txBody>
      </p:sp>
      <p:sp>
        <p:nvSpPr>
          <p:cNvPr id="270" name="一个流程"/>
          <p:cNvSpPr txBox="1"/>
          <p:nvPr/>
        </p:nvSpPr>
        <p:spPr>
          <a:xfrm>
            <a:off x="5835650" y="5924550"/>
            <a:ext cx="1333501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一个流程</a:t>
            </a:r>
          </a:p>
        </p:txBody>
      </p:sp>
      <p:sp>
        <p:nvSpPr>
          <p:cNvPr id="271" name="一些术语"/>
          <p:cNvSpPr txBox="1"/>
          <p:nvPr/>
        </p:nvSpPr>
        <p:spPr>
          <a:xfrm>
            <a:off x="5835650" y="7435850"/>
            <a:ext cx="1333501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一些术语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allout"/>
          <p:cNvSpPr/>
          <p:nvPr/>
        </p:nvSpPr>
        <p:spPr>
          <a:xfrm>
            <a:off x="2760295" y="1796835"/>
            <a:ext cx="5154217" cy="5207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42" y="0"/>
                </a:moveTo>
                <a:cubicBezTo>
                  <a:pt x="1194" y="0"/>
                  <a:pt x="1074" y="1183"/>
                  <a:pt x="1074" y="2651"/>
                </a:cubicBezTo>
                <a:lnTo>
                  <a:pt x="1074" y="6635"/>
                </a:lnTo>
                <a:lnTo>
                  <a:pt x="0" y="11952"/>
                </a:lnTo>
                <a:lnTo>
                  <a:pt x="1074" y="17270"/>
                </a:lnTo>
                <a:lnTo>
                  <a:pt x="1074" y="18933"/>
                </a:lnTo>
                <a:cubicBezTo>
                  <a:pt x="1074" y="20400"/>
                  <a:pt x="1194" y="21600"/>
                  <a:pt x="1342" y="21600"/>
                </a:cubicBezTo>
                <a:lnTo>
                  <a:pt x="21332" y="21600"/>
                </a:lnTo>
                <a:cubicBezTo>
                  <a:pt x="21480" y="21600"/>
                  <a:pt x="21600" y="20400"/>
                  <a:pt x="21600" y="18933"/>
                </a:cubicBezTo>
                <a:lnTo>
                  <a:pt x="21600" y="2651"/>
                </a:lnTo>
                <a:cubicBezTo>
                  <a:pt x="21600" y="1183"/>
                  <a:pt x="21480" y="0"/>
                  <a:pt x="21332" y="0"/>
                </a:cubicBezTo>
                <a:lnTo>
                  <a:pt x="1342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12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79555" y="1595809"/>
            <a:ext cx="1028701" cy="922755"/>
          </a:xfrm>
          <a:prstGeom prst="rect">
            <a:avLst/>
          </a:prstGeom>
          <a:ln w="12700">
            <a:miter lim="400000"/>
          </a:ln>
        </p:spPr>
      </p:pic>
      <p:sp>
        <p:nvSpPr>
          <p:cNvPr id="128" name="猿哥，这个需求要改一下，很简单的"/>
          <p:cNvSpPr txBox="1"/>
          <p:nvPr/>
        </p:nvSpPr>
        <p:spPr>
          <a:xfrm>
            <a:off x="3128916" y="1796835"/>
            <a:ext cx="458470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>
                <a:solidFill>
                  <a:srgbClr val="FFFFFF"/>
                </a:solidFill>
              </a:defRPr>
            </a:lvl1pPr>
          </a:lstStyle>
          <a:p>
            <a:r>
              <a:rPr dirty="0" err="1"/>
              <a:t>猿哥，这个需求要改一下，很简单的</a:t>
            </a:r>
            <a:endParaRPr dirty="0"/>
          </a:p>
        </p:txBody>
      </p:sp>
      <p:pic>
        <p:nvPicPr>
          <p:cNvPr id="129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474266" y="2692613"/>
            <a:ext cx="914479" cy="922755"/>
          </a:xfrm>
          <a:prstGeom prst="rect">
            <a:avLst/>
          </a:prstGeom>
          <a:ln w="12700">
            <a:miter lim="400000"/>
          </a:ln>
        </p:spPr>
      </p:pic>
      <p:sp>
        <p:nvSpPr>
          <p:cNvPr id="130" name="Callout"/>
          <p:cNvSpPr/>
          <p:nvPr/>
        </p:nvSpPr>
        <p:spPr>
          <a:xfrm>
            <a:off x="8198822" y="2912690"/>
            <a:ext cx="2125267" cy="482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49" y="0"/>
                </a:moveTo>
                <a:cubicBezTo>
                  <a:pt x="290" y="0"/>
                  <a:pt x="0" y="1277"/>
                  <a:pt x="0" y="2860"/>
                </a:cubicBezTo>
                <a:lnTo>
                  <a:pt x="0" y="18722"/>
                </a:lnTo>
                <a:cubicBezTo>
                  <a:pt x="0" y="20306"/>
                  <a:pt x="290" y="21600"/>
                  <a:pt x="649" y="21600"/>
                </a:cubicBezTo>
                <a:lnTo>
                  <a:pt x="18365" y="21600"/>
                </a:lnTo>
                <a:cubicBezTo>
                  <a:pt x="18725" y="21600"/>
                  <a:pt x="19018" y="20306"/>
                  <a:pt x="19018" y="18722"/>
                </a:cubicBezTo>
                <a:lnTo>
                  <a:pt x="19018" y="16857"/>
                </a:lnTo>
                <a:lnTo>
                  <a:pt x="21600" y="11137"/>
                </a:lnTo>
                <a:lnTo>
                  <a:pt x="19018" y="5418"/>
                </a:lnTo>
                <a:lnTo>
                  <a:pt x="19018" y="2860"/>
                </a:lnTo>
                <a:cubicBezTo>
                  <a:pt x="19018" y="1277"/>
                  <a:pt x="18725" y="0"/>
                  <a:pt x="18365" y="0"/>
                </a:cubicBezTo>
                <a:lnTo>
                  <a:pt x="649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31" name="怎么改？"/>
          <p:cNvSpPr txBox="1"/>
          <p:nvPr/>
        </p:nvSpPr>
        <p:spPr>
          <a:xfrm>
            <a:off x="8645504" y="2908299"/>
            <a:ext cx="123190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>
                <a:solidFill>
                  <a:srgbClr val="FFFFFF"/>
                </a:solidFill>
              </a:defRPr>
            </a:lvl1pPr>
          </a:lstStyle>
          <a:p>
            <a:r>
              <a:rPr dirty="0" err="1"/>
              <a:t>怎么改</a:t>
            </a:r>
            <a:r>
              <a:rPr dirty="0"/>
              <a:t>？</a:t>
            </a:r>
          </a:p>
        </p:txBody>
      </p:sp>
      <p:sp>
        <p:nvSpPr>
          <p:cNvPr id="132" name="Callout"/>
          <p:cNvSpPr/>
          <p:nvPr/>
        </p:nvSpPr>
        <p:spPr>
          <a:xfrm>
            <a:off x="2750770" y="3917736"/>
            <a:ext cx="6169423" cy="9227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21" y="0"/>
                </a:moveTo>
                <a:cubicBezTo>
                  <a:pt x="997" y="0"/>
                  <a:pt x="898" y="668"/>
                  <a:pt x="898" y="1496"/>
                </a:cubicBezTo>
                <a:lnTo>
                  <a:pt x="898" y="8556"/>
                </a:lnTo>
                <a:lnTo>
                  <a:pt x="0" y="11557"/>
                </a:lnTo>
                <a:lnTo>
                  <a:pt x="898" y="14558"/>
                </a:lnTo>
                <a:lnTo>
                  <a:pt x="898" y="20104"/>
                </a:lnTo>
                <a:cubicBezTo>
                  <a:pt x="898" y="20932"/>
                  <a:pt x="997" y="21600"/>
                  <a:pt x="1121" y="21600"/>
                </a:cubicBezTo>
                <a:lnTo>
                  <a:pt x="21376" y="21600"/>
                </a:lnTo>
                <a:cubicBezTo>
                  <a:pt x="21500" y="21600"/>
                  <a:pt x="21600" y="20932"/>
                  <a:pt x="21600" y="20104"/>
                </a:cubicBezTo>
                <a:lnTo>
                  <a:pt x="21600" y="1496"/>
                </a:lnTo>
                <a:cubicBezTo>
                  <a:pt x="21600" y="668"/>
                  <a:pt x="21500" y="0"/>
                  <a:pt x="21376" y="0"/>
                </a:cubicBezTo>
                <a:lnTo>
                  <a:pt x="1121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dirty="0"/>
          </a:p>
        </p:txBody>
      </p:sp>
      <p:pic>
        <p:nvPicPr>
          <p:cNvPr id="13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16055" y="3917726"/>
            <a:ext cx="1028701" cy="922755"/>
          </a:xfrm>
          <a:prstGeom prst="rect">
            <a:avLst/>
          </a:prstGeom>
          <a:ln w="12700">
            <a:miter lim="400000"/>
          </a:ln>
        </p:spPr>
      </p:pic>
      <p:sp>
        <p:nvSpPr>
          <p:cNvPr id="134" name="就是把下面的热门频道换到上面去，里面每一条都多展示一个昵称，然后这个按钮改成红色。"/>
          <p:cNvSpPr txBox="1"/>
          <p:nvPr/>
        </p:nvSpPr>
        <p:spPr>
          <a:xfrm>
            <a:off x="3128916" y="3987358"/>
            <a:ext cx="5942159" cy="1118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>
              <a:defRPr sz="2200">
                <a:solidFill>
                  <a:srgbClr val="FFFFFF"/>
                </a:solidFill>
              </a:defRPr>
            </a:lvl1pPr>
          </a:lstStyle>
          <a:p>
            <a:r>
              <a:rPr dirty="0" err="1"/>
              <a:t>就是把下面的热门频道换到上面去，里面每一条都多展示一个昵称，然后这个按钮改成红色</a:t>
            </a:r>
            <a:r>
              <a:rPr dirty="0"/>
              <a:t>。</a:t>
            </a:r>
          </a:p>
        </p:txBody>
      </p:sp>
      <p:pic>
        <p:nvPicPr>
          <p:cNvPr id="135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474266" y="5105613"/>
            <a:ext cx="914479" cy="922755"/>
          </a:xfrm>
          <a:prstGeom prst="rect">
            <a:avLst/>
          </a:prstGeom>
          <a:ln w="12700">
            <a:miter lim="400000"/>
          </a:ln>
        </p:spPr>
      </p:pic>
      <p:sp>
        <p:nvSpPr>
          <p:cNvPr id="136" name="Callout"/>
          <p:cNvSpPr/>
          <p:nvPr/>
        </p:nvSpPr>
        <p:spPr>
          <a:xfrm>
            <a:off x="8198822" y="5325690"/>
            <a:ext cx="2125267" cy="482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49" y="0"/>
                </a:moveTo>
                <a:cubicBezTo>
                  <a:pt x="290" y="0"/>
                  <a:pt x="0" y="1277"/>
                  <a:pt x="0" y="2860"/>
                </a:cubicBezTo>
                <a:lnTo>
                  <a:pt x="0" y="18722"/>
                </a:lnTo>
                <a:cubicBezTo>
                  <a:pt x="0" y="20306"/>
                  <a:pt x="290" y="21600"/>
                  <a:pt x="649" y="21600"/>
                </a:cubicBezTo>
                <a:lnTo>
                  <a:pt x="18365" y="21600"/>
                </a:lnTo>
                <a:cubicBezTo>
                  <a:pt x="18725" y="21600"/>
                  <a:pt x="19018" y="20306"/>
                  <a:pt x="19018" y="18722"/>
                </a:cubicBezTo>
                <a:lnTo>
                  <a:pt x="19018" y="16857"/>
                </a:lnTo>
                <a:lnTo>
                  <a:pt x="21600" y="11137"/>
                </a:lnTo>
                <a:lnTo>
                  <a:pt x="19018" y="5418"/>
                </a:lnTo>
                <a:lnTo>
                  <a:pt x="19018" y="2860"/>
                </a:lnTo>
                <a:cubicBezTo>
                  <a:pt x="19018" y="1277"/>
                  <a:pt x="18725" y="0"/>
                  <a:pt x="18365" y="0"/>
                </a:cubicBezTo>
                <a:lnTo>
                  <a:pt x="649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37" name="为什么？"/>
          <p:cNvSpPr txBox="1"/>
          <p:nvPr/>
        </p:nvSpPr>
        <p:spPr>
          <a:xfrm>
            <a:off x="8645505" y="5325690"/>
            <a:ext cx="123190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>
                <a:solidFill>
                  <a:srgbClr val="FFFFFF"/>
                </a:solidFill>
              </a:defRPr>
            </a:lvl1pPr>
          </a:lstStyle>
          <a:p>
            <a:r>
              <a:t>为什么？</a:t>
            </a:r>
          </a:p>
        </p:txBody>
      </p:sp>
      <p:sp>
        <p:nvSpPr>
          <p:cNvPr id="138" name="Callout"/>
          <p:cNvSpPr/>
          <p:nvPr/>
        </p:nvSpPr>
        <p:spPr>
          <a:xfrm>
            <a:off x="2760295" y="6178336"/>
            <a:ext cx="2125267" cy="5207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158" y="0"/>
                </a:moveTo>
                <a:cubicBezTo>
                  <a:pt x="2799" y="0"/>
                  <a:pt x="2509" y="1183"/>
                  <a:pt x="2509" y="2651"/>
                </a:cubicBezTo>
                <a:lnTo>
                  <a:pt x="2509" y="5894"/>
                </a:lnTo>
                <a:lnTo>
                  <a:pt x="0" y="11212"/>
                </a:lnTo>
                <a:lnTo>
                  <a:pt x="2509" y="16513"/>
                </a:lnTo>
                <a:lnTo>
                  <a:pt x="2509" y="18933"/>
                </a:lnTo>
                <a:cubicBezTo>
                  <a:pt x="2509" y="20400"/>
                  <a:pt x="2799" y="21600"/>
                  <a:pt x="3158" y="21600"/>
                </a:cubicBezTo>
                <a:lnTo>
                  <a:pt x="20951" y="21600"/>
                </a:lnTo>
                <a:cubicBezTo>
                  <a:pt x="21310" y="21600"/>
                  <a:pt x="21600" y="20400"/>
                  <a:pt x="21600" y="18933"/>
                </a:cubicBezTo>
                <a:lnTo>
                  <a:pt x="21600" y="2651"/>
                </a:lnTo>
                <a:cubicBezTo>
                  <a:pt x="21600" y="1183"/>
                  <a:pt x="21310" y="0"/>
                  <a:pt x="20951" y="0"/>
                </a:cubicBezTo>
                <a:lnTo>
                  <a:pt x="3158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13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16055" y="5977309"/>
            <a:ext cx="1028701" cy="922755"/>
          </a:xfrm>
          <a:prstGeom prst="rect">
            <a:avLst/>
          </a:prstGeom>
          <a:ln w="12700">
            <a:miter lim="400000"/>
          </a:ln>
        </p:spPr>
      </p:pic>
      <p:sp>
        <p:nvSpPr>
          <p:cNvPr id="140" name="老板说的"/>
          <p:cNvSpPr txBox="1"/>
          <p:nvPr/>
        </p:nvSpPr>
        <p:spPr>
          <a:xfrm>
            <a:off x="3100715" y="6197385"/>
            <a:ext cx="1520627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200">
                <a:solidFill>
                  <a:srgbClr val="FFFFFF"/>
                </a:solidFill>
              </a:defRPr>
            </a:lvl1pPr>
          </a:lstStyle>
          <a:p>
            <a:r>
              <a:rPr dirty="0" err="1"/>
              <a:t>老板说的</a:t>
            </a:r>
            <a:endParaRPr dirty="0"/>
          </a:p>
        </p:txBody>
      </p:sp>
      <p:sp>
        <p:nvSpPr>
          <p:cNvPr id="141" name="到底为什么？"/>
          <p:cNvSpPr txBox="1"/>
          <p:nvPr/>
        </p:nvSpPr>
        <p:spPr>
          <a:xfrm>
            <a:off x="8378805" y="7167190"/>
            <a:ext cx="179070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>
                <a:solidFill>
                  <a:srgbClr val="FFFFFF"/>
                </a:solidFill>
              </a:defRPr>
            </a:lvl1pPr>
          </a:lstStyle>
          <a:p>
            <a:r>
              <a:t>到底为什么？</a:t>
            </a:r>
          </a:p>
        </p:txBody>
      </p:sp>
      <p:pic>
        <p:nvPicPr>
          <p:cNvPr id="142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474266" y="7417013"/>
            <a:ext cx="914479" cy="922755"/>
          </a:xfrm>
          <a:prstGeom prst="rect">
            <a:avLst/>
          </a:prstGeom>
          <a:ln w="12700">
            <a:miter lim="400000"/>
          </a:ln>
        </p:spPr>
      </p:pic>
      <p:sp>
        <p:nvSpPr>
          <p:cNvPr id="143" name="Callout"/>
          <p:cNvSpPr/>
          <p:nvPr/>
        </p:nvSpPr>
        <p:spPr>
          <a:xfrm>
            <a:off x="3748167" y="7256090"/>
            <a:ext cx="6617495" cy="1244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9" y="0"/>
                </a:moveTo>
                <a:cubicBezTo>
                  <a:pt x="93" y="0"/>
                  <a:pt x="0" y="495"/>
                  <a:pt x="0" y="1109"/>
                </a:cubicBezTo>
                <a:lnTo>
                  <a:pt x="0" y="20484"/>
                </a:lnTo>
                <a:cubicBezTo>
                  <a:pt x="0" y="21098"/>
                  <a:pt x="93" y="21600"/>
                  <a:pt x="209" y="21600"/>
                </a:cubicBezTo>
                <a:lnTo>
                  <a:pt x="20551" y="21600"/>
                </a:lnTo>
                <a:cubicBezTo>
                  <a:pt x="20666" y="21600"/>
                  <a:pt x="20759" y="21098"/>
                  <a:pt x="20759" y="20484"/>
                </a:cubicBezTo>
                <a:lnTo>
                  <a:pt x="20759" y="14609"/>
                </a:lnTo>
                <a:lnTo>
                  <a:pt x="21600" y="12384"/>
                </a:lnTo>
                <a:lnTo>
                  <a:pt x="20759" y="10159"/>
                </a:lnTo>
                <a:lnTo>
                  <a:pt x="20759" y="1109"/>
                </a:lnTo>
                <a:cubicBezTo>
                  <a:pt x="20759" y="495"/>
                  <a:pt x="20666" y="0"/>
                  <a:pt x="20551" y="0"/>
                </a:cubicBezTo>
                <a:lnTo>
                  <a:pt x="209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44" name="口头：好。…"/>
          <p:cNvSpPr txBox="1"/>
          <p:nvPr/>
        </p:nvSpPr>
        <p:spPr>
          <a:xfrm>
            <a:off x="4030767" y="7319263"/>
            <a:ext cx="6052295" cy="1118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2200">
                <a:solidFill>
                  <a:srgbClr val="FFFFFF"/>
                </a:solidFill>
              </a:defRPr>
            </a:pPr>
            <a:r>
              <a:rPr dirty="0" err="1"/>
              <a:t>口头：好</a:t>
            </a:r>
            <a:r>
              <a:rPr dirty="0"/>
              <a:t>。</a:t>
            </a:r>
          </a:p>
          <a:p>
            <a:pPr algn="l">
              <a:defRPr sz="2200">
                <a:solidFill>
                  <a:srgbClr val="FFFFFF"/>
                </a:solidFill>
              </a:defRPr>
            </a:pPr>
            <a:r>
              <a:rPr dirty="0" err="1"/>
              <a:t>内心：老板说啥就是啥，把你工资给我，我直接问老板算了，要你</a:t>
            </a:r>
            <a:r>
              <a:rPr lang="zh-CN" altLang="en-US" dirty="0"/>
              <a:t>干嘛</a:t>
            </a:r>
            <a:r>
              <a:rPr dirty="0"/>
              <a:t>？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Callout"/>
          <p:cNvSpPr/>
          <p:nvPr/>
        </p:nvSpPr>
        <p:spPr>
          <a:xfrm>
            <a:off x="2763470" y="1803186"/>
            <a:ext cx="3461545" cy="508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99" y="0"/>
                </a:moveTo>
                <a:cubicBezTo>
                  <a:pt x="1778" y="0"/>
                  <a:pt x="1600" y="1213"/>
                  <a:pt x="1600" y="2717"/>
                </a:cubicBezTo>
                <a:lnTo>
                  <a:pt x="1600" y="5248"/>
                </a:lnTo>
                <a:lnTo>
                  <a:pt x="0" y="10699"/>
                </a:lnTo>
                <a:lnTo>
                  <a:pt x="1600" y="16149"/>
                </a:lnTo>
                <a:lnTo>
                  <a:pt x="1600" y="18883"/>
                </a:lnTo>
                <a:cubicBezTo>
                  <a:pt x="1600" y="20387"/>
                  <a:pt x="1778" y="21600"/>
                  <a:pt x="1999" y="21600"/>
                </a:cubicBezTo>
                <a:lnTo>
                  <a:pt x="21199" y="21600"/>
                </a:lnTo>
                <a:cubicBezTo>
                  <a:pt x="21420" y="21600"/>
                  <a:pt x="21600" y="20387"/>
                  <a:pt x="21600" y="18883"/>
                </a:cubicBezTo>
                <a:lnTo>
                  <a:pt x="21600" y="2717"/>
                </a:lnTo>
                <a:cubicBezTo>
                  <a:pt x="21600" y="1213"/>
                  <a:pt x="21420" y="0"/>
                  <a:pt x="21199" y="0"/>
                </a:cubicBezTo>
                <a:lnTo>
                  <a:pt x="1999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14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79555" y="1595809"/>
            <a:ext cx="1028701" cy="922755"/>
          </a:xfrm>
          <a:prstGeom prst="rect">
            <a:avLst/>
          </a:prstGeom>
          <a:ln w="12700">
            <a:miter lim="400000"/>
          </a:ln>
        </p:spPr>
      </p:pic>
      <p:sp>
        <p:nvSpPr>
          <p:cNvPr id="149" name="这个需求做要几天呢？"/>
          <p:cNvSpPr txBox="1"/>
          <p:nvPr/>
        </p:nvSpPr>
        <p:spPr>
          <a:xfrm>
            <a:off x="3271668" y="1815886"/>
            <a:ext cx="290830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>
                <a:solidFill>
                  <a:srgbClr val="FFFFFF"/>
                </a:solidFill>
              </a:defRPr>
            </a:lvl1pPr>
          </a:lstStyle>
          <a:p>
            <a:r>
              <a:t>这个需求做要几天呢？</a:t>
            </a:r>
          </a:p>
        </p:txBody>
      </p:sp>
      <p:pic>
        <p:nvPicPr>
          <p:cNvPr id="150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474266" y="2808384"/>
            <a:ext cx="914479" cy="922756"/>
          </a:xfrm>
          <a:prstGeom prst="rect">
            <a:avLst/>
          </a:prstGeom>
          <a:ln w="12700">
            <a:miter lim="400000"/>
          </a:ln>
        </p:spPr>
      </p:pic>
      <p:sp>
        <p:nvSpPr>
          <p:cNvPr id="151" name="Callout"/>
          <p:cNvSpPr/>
          <p:nvPr/>
        </p:nvSpPr>
        <p:spPr>
          <a:xfrm>
            <a:off x="5877302" y="2817450"/>
            <a:ext cx="4450954" cy="13525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10" y="0"/>
                </a:moveTo>
                <a:cubicBezTo>
                  <a:pt x="138" y="0"/>
                  <a:pt x="0" y="456"/>
                  <a:pt x="0" y="1020"/>
                </a:cubicBezTo>
                <a:lnTo>
                  <a:pt x="0" y="20580"/>
                </a:lnTo>
                <a:cubicBezTo>
                  <a:pt x="0" y="21144"/>
                  <a:pt x="138" y="21600"/>
                  <a:pt x="310" y="21600"/>
                </a:cubicBezTo>
                <a:lnTo>
                  <a:pt x="20036" y="21600"/>
                </a:lnTo>
                <a:cubicBezTo>
                  <a:pt x="20208" y="21600"/>
                  <a:pt x="20346" y="21144"/>
                  <a:pt x="20346" y="20580"/>
                </a:cubicBezTo>
                <a:lnTo>
                  <a:pt x="20346" y="8696"/>
                </a:lnTo>
                <a:lnTo>
                  <a:pt x="21600" y="6649"/>
                </a:lnTo>
                <a:lnTo>
                  <a:pt x="20346" y="4608"/>
                </a:lnTo>
                <a:lnTo>
                  <a:pt x="20346" y="1020"/>
                </a:lnTo>
                <a:cubicBezTo>
                  <a:pt x="20346" y="456"/>
                  <a:pt x="20208" y="0"/>
                  <a:pt x="20036" y="0"/>
                </a:cubicBezTo>
                <a:lnTo>
                  <a:pt x="310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52" name="前端1天，后端2天，测试2天，一共5PD，最快上线时间4天以后"/>
          <p:cNvSpPr txBox="1"/>
          <p:nvPr/>
        </p:nvSpPr>
        <p:spPr>
          <a:xfrm>
            <a:off x="6021478" y="2864792"/>
            <a:ext cx="3904634" cy="12608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200">
                <a:solidFill>
                  <a:srgbClr val="FFFFFF"/>
                </a:solidFill>
              </a:defRPr>
            </a:lvl1pPr>
          </a:lstStyle>
          <a:p>
            <a:r>
              <a:t>前端1天，后端2天，测试2天，一共5PD，最快上线时间4天以后</a:t>
            </a:r>
          </a:p>
        </p:txBody>
      </p:sp>
      <p:sp>
        <p:nvSpPr>
          <p:cNvPr id="153" name="Callout"/>
          <p:cNvSpPr/>
          <p:nvPr/>
        </p:nvSpPr>
        <p:spPr>
          <a:xfrm>
            <a:off x="2700718" y="4622800"/>
            <a:ext cx="3595910" cy="508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38" y="0"/>
                </a:moveTo>
                <a:cubicBezTo>
                  <a:pt x="1807" y="0"/>
                  <a:pt x="1622" y="1213"/>
                  <a:pt x="1622" y="2717"/>
                </a:cubicBezTo>
                <a:lnTo>
                  <a:pt x="1622" y="5079"/>
                </a:lnTo>
                <a:lnTo>
                  <a:pt x="0" y="10547"/>
                </a:lnTo>
                <a:lnTo>
                  <a:pt x="1622" y="15997"/>
                </a:lnTo>
                <a:lnTo>
                  <a:pt x="1622" y="18883"/>
                </a:lnTo>
                <a:cubicBezTo>
                  <a:pt x="1622" y="20387"/>
                  <a:pt x="1807" y="21600"/>
                  <a:pt x="2038" y="21600"/>
                </a:cubicBezTo>
                <a:lnTo>
                  <a:pt x="21184" y="21600"/>
                </a:lnTo>
                <a:cubicBezTo>
                  <a:pt x="21414" y="21600"/>
                  <a:pt x="21600" y="20387"/>
                  <a:pt x="21600" y="18883"/>
                </a:cubicBezTo>
                <a:lnTo>
                  <a:pt x="21600" y="2717"/>
                </a:lnTo>
                <a:cubicBezTo>
                  <a:pt x="21600" y="1213"/>
                  <a:pt x="21414" y="0"/>
                  <a:pt x="21184" y="0"/>
                </a:cubicBezTo>
                <a:lnTo>
                  <a:pt x="2038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15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84259" y="4415422"/>
            <a:ext cx="1028701" cy="922755"/>
          </a:xfrm>
          <a:prstGeom prst="rect">
            <a:avLst/>
          </a:prstGeom>
          <a:ln w="12700">
            <a:miter lim="400000"/>
          </a:ln>
        </p:spPr>
      </p:pic>
      <p:sp>
        <p:nvSpPr>
          <p:cNvPr id="155" name="什么？！要这么久？！"/>
          <p:cNvSpPr txBox="1"/>
          <p:nvPr/>
        </p:nvSpPr>
        <p:spPr>
          <a:xfrm>
            <a:off x="3112136" y="4668927"/>
            <a:ext cx="2908046" cy="4411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>
              <a:defRPr sz="2200">
                <a:solidFill>
                  <a:srgbClr val="FFFFFF"/>
                </a:solidFill>
              </a:defRPr>
            </a:lvl1pPr>
          </a:lstStyle>
          <a:p>
            <a:r>
              <a:rPr dirty="0" err="1"/>
              <a:t>什么</a:t>
            </a:r>
            <a:r>
              <a:rPr dirty="0"/>
              <a:t>？！</a:t>
            </a:r>
            <a:r>
              <a:rPr dirty="0" err="1"/>
              <a:t>要这么久</a:t>
            </a:r>
            <a:r>
              <a:rPr dirty="0"/>
              <a:t>？！</a:t>
            </a:r>
          </a:p>
        </p:txBody>
      </p:sp>
      <p:pic>
        <p:nvPicPr>
          <p:cNvPr id="156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474266" y="5105613"/>
            <a:ext cx="914479" cy="922755"/>
          </a:xfrm>
          <a:prstGeom prst="rect">
            <a:avLst/>
          </a:prstGeom>
          <a:ln w="12700">
            <a:miter lim="400000"/>
          </a:ln>
        </p:spPr>
      </p:pic>
      <p:sp>
        <p:nvSpPr>
          <p:cNvPr id="157" name="Callout"/>
          <p:cNvSpPr/>
          <p:nvPr/>
        </p:nvSpPr>
        <p:spPr>
          <a:xfrm>
            <a:off x="8198822" y="5325690"/>
            <a:ext cx="2128839" cy="508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48" y="0"/>
                </a:moveTo>
                <a:cubicBezTo>
                  <a:pt x="289" y="0"/>
                  <a:pt x="0" y="1213"/>
                  <a:pt x="0" y="2717"/>
                </a:cubicBezTo>
                <a:lnTo>
                  <a:pt x="0" y="18883"/>
                </a:lnTo>
                <a:cubicBezTo>
                  <a:pt x="0" y="20387"/>
                  <a:pt x="289" y="21600"/>
                  <a:pt x="648" y="21600"/>
                </a:cubicBezTo>
                <a:lnTo>
                  <a:pt x="18334" y="21600"/>
                </a:lnTo>
                <a:cubicBezTo>
                  <a:pt x="18693" y="21600"/>
                  <a:pt x="18987" y="20387"/>
                  <a:pt x="18987" y="18883"/>
                </a:cubicBezTo>
                <a:lnTo>
                  <a:pt x="18987" y="16402"/>
                </a:lnTo>
                <a:lnTo>
                  <a:pt x="21600" y="10952"/>
                </a:lnTo>
                <a:lnTo>
                  <a:pt x="18987" y="5501"/>
                </a:lnTo>
                <a:lnTo>
                  <a:pt x="18987" y="2717"/>
                </a:lnTo>
                <a:cubicBezTo>
                  <a:pt x="18987" y="1213"/>
                  <a:pt x="18693" y="0"/>
                  <a:pt x="18334" y="0"/>
                </a:cubicBezTo>
                <a:lnTo>
                  <a:pt x="648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58" name="这还久？"/>
          <p:cNvSpPr txBox="1"/>
          <p:nvPr/>
        </p:nvSpPr>
        <p:spPr>
          <a:xfrm>
            <a:off x="8404155" y="5338390"/>
            <a:ext cx="123190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>
                <a:solidFill>
                  <a:srgbClr val="FFFFFF"/>
                </a:solidFill>
              </a:defRPr>
            </a:lvl1pPr>
          </a:lstStyle>
          <a:p>
            <a:r>
              <a:t>这还久？</a:t>
            </a:r>
          </a:p>
        </p:txBody>
      </p:sp>
      <p:sp>
        <p:nvSpPr>
          <p:cNvPr id="159" name="Callout"/>
          <p:cNvSpPr/>
          <p:nvPr/>
        </p:nvSpPr>
        <p:spPr>
          <a:xfrm>
            <a:off x="2775926" y="6419636"/>
            <a:ext cx="3436938" cy="508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56" y="0"/>
                </a:moveTo>
                <a:cubicBezTo>
                  <a:pt x="1534" y="0"/>
                  <a:pt x="1354" y="1213"/>
                  <a:pt x="1354" y="2717"/>
                </a:cubicBezTo>
                <a:lnTo>
                  <a:pt x="1354" y="5940"/>
                </a:lnTo>
                <a:lnTo>
                  <a:pt x="0" y="11374"/>
                </a:lnTo>
                <a:lnTo>
                  <a:pt x="1354" y="16807"/>
                </a:lnTo>
                <a:lnTo>
                  <a:pt x="1354" y="18883"/>
                </a:lnTo>
                <a:cubicBezTo>
                  <a:pt x="1354" y="20387"/>
                  <a:pt x="1534" y="21600"/>
                  <a:pt x="1756" y="21600"/>
                </a:cubicBezTo>
                <a:lnTo>
                  <a:pt x="21196" y="21600"/>
                </a:lnTo>
                <a:cubicBezTo>
                  <a:pt x="21418" y="21600"/>
                  <a:pt x="21600" y="20387"/>
                  <a:pt x="21600" y="18883"/>
                </a:cubicBezTo>
                <a:lnTo>
                  <a:pt x="21600" y="2717"/>
                </a:lnTo>
                <a:cubicBezTo>
                  <a:pt x="21600" y="1213"/>
                  <a:pt x="21418" y="0"/>
                  <a:pt x="21196" y="0"/>
                </a:cubicBezTo>
                <a:lnTo>
                  <a:pt x="1756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16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84259" y="6212259"/>
            <a:ext cx="1028701" cy="922755"/>
          </a:xfrm>
          <a:prstGeom prst="rect">
            <a:avLst/>
          </a:prstGeom>
          <a:ln w="12700">
            <a:miter lim="400000"/>
          </a:ln>
        </p:spPr>
      </p:pic>
      <p:sp>
        <p:nvSpPr>
          <p:cNvPr id="161" name="我跟老板说今天就能上"/>
          <p:cNvSpPr txBox="1"/>
          <p:nvPr/>
        </p:nvSpPr>
        <p:spPr>
          <a:xfrm>
            <a:off x="3135693" y="6432336"/>
            <a:ext cx="302566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200">
                <a:solidFill>
                  <a:srgbClr val="FFFFFF"/>
                </a:solidFill>
              </a:defRPr>
            </a:lvl1pPr>
          </a:lstStyle>
          <a:p>
            <a:r>
              <a:t>我跟老板说今天就能上</a:t>
            </a:r>
          </a:p>
        </p:txBody>
      </p:sp>
      <p:pic>
        <p:nvPicPr>
          <p:cNvPr id="162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474266" y="7247626"/>
            <a:ext cx="914479" cy="922755"/>
          </a:xfrm>
          <a:prstGeom prst="rect">
            <a:avLst/>
          </a:prstGeom>
          <a:ln w="12700">
            <a:miter lim="400000"/>
          </a:ln>
        </p:spPr>
      </p:pic>
      <p:sp>
        <p:nvSpPr>
          <p:cNvPr id="163" name="Callout"/>
          <p:cNvSpPr/>
          <p:nvPr/>
        </p:nvSpPr>
        <p:spPr>
          <a:xfrm>
            <a:off x="8042602" y="7448653"/>
            <a:ext cx="2310608" cy="508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97" y="0"/>
                </a:moveTo>
                <a:cubicBezTo>
                  <a:pt x="267" y="0"/>
                  <a:pt x="0" y="1213"/>
                  <a:pt x="0" y="2717"/>
                </a:cubicBezTo>
                <a:lnTo>
                  <a:pt x="0" y="18883"/>
                </a:lnTo>
                <a:cubicBezTo>
                  <a:pt x="0" y="20387"/>
                  <a:pt x="267" y="21600"/>
                  <a:pt x="597" y="21600"/>
                </a:cubicBezTo>
                <a:lnTo>
                  <a:pt x="18591" y="21600"/>
                </a:lnTo>
                <a:cubicBezTo>
                  <a:pt x="18922" y="21600"/>
                  <a:pt x="19188" y="20387"/>
                  <a:pt x="19188" y="18883"/>
                </a:cubicBezTo>
                <a:lnTo>
                  <a:pt x="19188" y="16251"/>
                </a:lnTo>
                <a:lnTo>
                  <a:pt x="21600" y="10800"/>
                </a:lnTo>
                <a:lnTo>
                  <a:pt x="19188" y="5349"/>
                </a:lnTo>
                <a:lnTo>
                  <a:pt x="19188" y="2717"/>
                </a:lnTo>
                <a:cubicBezTo>
                  <a:pt x="19188" y="1213"/>
                  <a:pt x="18922" y="0"/>
                  <a:pt x="18591" y="0"/>
                </a:cubicBezTo>
                <a:lnTo>
                  <a:pt x="597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4" name="那你来做吧"/>
          <p:cNvSpPr txBox="1"/>
          <p:nvPr/>
        </p:nvSpPr>
        <p:spPr>
          <a:xfrm>
            <a:off x="8336488" y="7467703"/>
            <a:ext cx="1697436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200">
                <a:solidFill>
                  <a:srgbClr val="FFFFFF"/>
                </a:solidFill>
              </a:defRPr>
            </a:lvl1pPr>
          </a:lstStyle>
          <a:p>
            <a:r>
              <a:t>那你来做吧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这个需求做要几天呢？"/>
          <p:cNvSpPr txBox="1"/>
          <p:nvPr/>
        </p:nvSpPr>
        <p:spPr>
          <a:xfrm>
            <a:off x="3271668" y="1815886"/>
            <a:ext cx="290830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>
                <a:solidFill>
                  <a:srgbClr val="FFFFFF"/>
                </a:solidFill>
              </a:defRPr>
            </a:lvl1pPr>
          </a:lstStyle>
          <a:p>
            <a:r>
              <a:t>这个需求做要几天呢？</a:t>
            </a:r>
          </a:p>
        </p:txBody>
      </p:sp>
      <p:pic>
        <p:nvPicPr>
          <p:cNvPr id="16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512366" y="1376378"/>
            <a:ext cx="914479" cy="922756"/>
          </a:xfrm>
          <a:prstGeom prst="rect">
            <a:avLst/>
          </a:prstGeom>
          <a:ln w="12700">
            <a:miter lim="400000"/>
          </a:ln>
        </p:spPr>
      </p:pic>
      <p:sp>
        <p:nvSpPr>
          <p:cNvPr id="169" name="Callout"/>
          <p:cNvSpPr/>
          <p:nvPr/>
        </p:nvSpPr>
        <p:spPr>
          <a:xfrm>
            <a:off x="5192682" y="1583756"/>
            <a:ext cx="5173663" cy="508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67" y="0"/>
                </a:moveTo>
                <a:cubicBezTo>
                  <a:pt x="119" y="0"/>
                  <a:pt x="0" y="1213"/>
                  <a:pt x="0" y="2717"/>
                </a:cubicBezTo>
                <a:lnTo>
                  <a:pt x="0" y="18883"/>
                </a:lnTo>
                <a:cubicBezTo>
                  <a:pt x="0" y="20387"/>
                  <a:pt x="119" y="21600"/>
                  <a:pt x="267" y="21600"/>
                </a:cubicBezTo>
                <a:lnTo>
                  <a:pt x="20255" y="21600"/>
                </a:lnTo>
                <a:cubicBezTo>
                  <a:pt x="20402" y="21600"/>
                  <a:pt x="20521" y="20387"/>
                  <a:pt x="20521" y="18883"/>
                </a:cubicBezTo>
                <a:lnTo>
                  <a:pt x="20521" y="16065"/>
                </a:lnTo>
                <a:lnTo>
                  <a:pt x="21600" y="10614"/>
                </a:lnTo>
                <a:lnTo>
                  <a:pt x="20521" y="5164"/>
                </a:lnTo>
                <a:lnTo>
                  <a:pt x="20521" y="2717"/>
                </a:lnTo>
                <a:cubicBezTo>
                  <a:pt x="20521" y="1213"/>
                  <a:pt x="20402" y="0"/>
                  <a:pt x="20255" y="0"/>
                </a:cubicBezTo>
                <a:lnTo>
                  <a:pt x="267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70" name="这个搜索输入框有没有字数限制？"/>
          <p:cNvSpPr txBox="1"/>
          <p:nvPr/>
        </p:nvSpPr>
        <p:spPr>
          <a:xfrm>
            <a:off x="5582115" y="1596456"/>
            <a:ext cx="4394797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200">
                <a:solidFill>
                  <a:srgbClr val="FFFFFF"/>
                </a:solidFill>
              </a:defRPr>
            </a:lvl1pPr>
          </a:lstStyle>
          <a:p>
            <a:r>
              <a:t>这个搜索输入框有没有字数限制？</a:t>
            </a:r>
          </a:p>
        </p:txBody>
      </p:sp>
      <p:sp>
        <p:nvSpPr>
          <p:cNvPr id="171" name="Callout"/>
          <p:cNvSpPr/>
          <p:nvPr/>
        </p:nvSpPr>
        <p:spPr>
          <a:xfrm>
            <a:off x="2675318" y="2463800"/>
            <a:ext cx="2128839" cy="508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177" y="0"/>
                </a:moveTo>
                <a:cubicBezTo>
                  <a:pt x="2818" y="0"/>
                  <a:pt x="2529" y="1213"/>
                  <a:pt x="2529" y="2717"/>
                </a:cubicBezTo>
                <a:lnTo>
                  <a:pt x="2529" y="5079"/>
                </a:lnTo>
                <a:lnTo>
                  <a:pt x="0" y="10547"/>
                </a:lnTo>
                <a:lnTo>
                  <a:pt x="2529" y="15997"/>
                </a:lnTo>
                <a:lnTo>
                  <a:pt x="2529" y="18883"/>
                </a:lnTo>
                <a:cubicBezTo>
                  <a:pt x="2529" y="20387"/>
                  <a:pt x="2818" y="21600"/>
                  <a:pt x="3177" y="21600"/>
                </a:cubicBezTo>
                <a:lnTo>
                  <a:pt x="20952" y="21600"/>
                </a:lnTo>
                <a:cubicBezTo>
                  <a:pt x="21311" y="21600"/>
                  <a:pt x="21600" y="20387"/>
                  <a:pt x="21600" y="18883"/>
                </a:cubicBezTo>
                <a:lnTo>
                  <a:pt x="21600" y="2717"/>
                </a:lnTo>
                <a:cubicBezTo>
                  <a:pt x="21600" y="1213"/>
                  <a:pt x="21311" y="0"/>
                  <a:pt x="20952" y="0"/>
                </a:cubicBezTo>
                <a:lnTo>
                  <a:pt x="3177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172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58859" y="2256422"/>
            <a:ext cx="1028701" cy="922755"/>
          </a:xfrm>
          <a:prstGeom prst="rect">
            <a:avLst/>
          </a:prstGeom>
          <a:ln w="12700">
            <a:miter lim="400000"/>
          </a:ln>
        </p:spPr>
      </p:pic>
      <p:sp>
        <p:nvSpPr>
          <p:cNvPr id="173" name="呃，我想想"/>
          <p:cNvSpPr txBox="1"/>
          <p:nvPr/>
        </p:nvSpPr>
        <p:spPr>
          <a:xfrm>
            <a:off x="3086736" y="2489200"/>
            <a:ext cx="1697435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200">
                <a:solidFill>
                  <a:srgbClr val="FFFFFF"/>
                </a:solidFill>
              </a:defRPr>
            </a:lvl1pPr>
          </a:lstStyle>
          <a:p>
            <a:r>
              <a:t>呃，我想想</a:t>
            </a:r>
          </a:p>
        </p:txBody>
      </p:sp>
      <p:pic>
        <p:nvPicPr>
          <p:cNvPr id="17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563166" y="3294434"/>
            <a:ext cx="914479" cy="922755"/>
          </a:xfrm>
          <a:prstGeom prst="rect">
            <a:avLst/>
          </a:prstGeom>
          <a:ln w="12700">
            <a:miter lim="400000"/>
          </a:ln>
        </p:spPr>
      </p:pic>
      <p:sp>
        <p:nvSpPr>
          <p:cNvPr id="175" name="Callout"/>
          <p:cNvSpPr/>
          <p:nvPr/>
        </p:nvSpPr>
        <p:spPr>
          <a:xfrm>
            <a:off x="5399167" y="3294444"/>
            <a:ext cx="4991101" cy="9227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77" y="0"/>
                </a:moveTo>
                <a:cubicBezTo>
                  <a:pt x="123" y="0"/>
                  <a:pt x="0" y="668"/>
                  <a:pt x="0" y="1496"/>
                </a:cubicBezTo>
                <a:lnTo>
                  <a:pt x="0" y="20104"/>
                </a:lnTo>
                <a:cubicBezTo>
                  <a:pt x="0" y="20932"/>
                  <a:pt x="123" y="21600"/>
                  <a:pt x="277" y="21600"/>
                </a:cubicBezTo>
                <a:lnTo>
                  <a:pt x="20157" y="21600"/>
                </a:lnTo>
                <a:cubicBezTo>
                  <a:pt x="20310" y="21600"/>
                  <a:pt x="20434" y="20932"/>
                  <a:pt x="20434" y="20104"/>
                </a:cubicBezTo>
                <a:lnTo>
                  <a:pt x="20434" y="15245"/>
                </a:lnTo>
                <a:lnTo>
                  <a:pt x="21600" y="12245"/>
                </a:lnTo>
                <a:lnTo>
                  <a:pt x="20434" y="9253"/>
                </a:lnTo>
                <a:lnTo>
                  <a:pt x="20434" y="1496"/>
                </a:lnTo>
                <a:cubicBezTo>
                  <a:pt x="20434" y="668"/>
                  <a:pt x="20310" y="0"/>
                  <a:pt x="20157" y="0"/>
                </a:cubicBezTo>
                <a:lnTo>
                  <a:pt x="277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76" name="这里标题如果太长，是用省略号代替还是直接截断？"/>
          <p:cNvSpPr txBox="1"/>
          <p:nvPr/>
        </p:nvSpPr>
        <p:spPr>
          <a:xfrm>
            <a:off x="5530850" y="3324011"/>
            <a:ext cx="4229944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200">
                <a:solidFill>
                  <a:srgbClr val="FFFFFF"/>
                </a:solidFill>
              </a:defRPr>
            </a:lvl1pPr>
          </a:lstStyle>
          <a:p>
            <a:r>
              <a:t>这里标题如果太长，是用省略号代替还是直接截断？</a:t>
            </a:r>
          </a:p>
        </p:txBody>
      </p:sp>
      <p:sp>
        <p:nvSpPr>
          <p:cNvPr id="177" name="Callout"/>
          <p:cNvSpPr/>
          <p:nvPr/>
        </p:nvSpPr>
        <p:spPr>
          <a:xfrm>
            <a:off x="2680602" y="4558980"/>
            <a:ext cx="3164613" cy="508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56" y="0"/>
                </a:moveTo>
                <a:cubicBezTo>
                  <a:pt x="1534" y="0"/>
                  <a:pt x="1354" y="1213"/>
                  <a:pt x="1354" y="2717"/>
                </a:cubicBezTo>
                <a:lnTo>
                  <a:pt x="1354" y="5940"/>
                </a:lnTo>
                <a:lnTo>
                  <a:pt x="0" y="11374"/>
                </a:lnTo>
                <a:lnTo>
                  <a:pt x="1354" y="16807"/>
                </a:lnTo>
                <a:lnTo>
                  <a:pt x="1354" y="18883"/>
                </a:lnTo>
                <a:cubicBezTo>
                  <a:pt x="1354" y="20387"/>
                  <a:pt x="1534" y="21600"/>
                  <a:pt x="1756" y="21600"/>
                </a:cubicBezTo>
                <a:lnTo>
                  <a:pt x="21196" y="21600"/>
                </a:lnTo>
                <a:cubicBezTo>
                  <a:pt x="21418" y="21600"/>
                  <a:pt x="21600" y="20387"/>
                  <a:pt x="21600" y="18883"/>
                </a:cubicBezTo>
                <a:lnTo>
                  <a:pt x="21600" y="2717"/>
                </a:lnTo>
                <a:cubicBezTo>
                  <a:pt x="21600" y="1213"/>
                  <a:pt x="21418" y="0"/>
                  <a:pt x="21196" y="0"/>
                </a:cubicBezTo>
                <a:lnTo>
                  <a:pt x="1756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178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58859" y="4278791"/>
            <a:ext cx="1028701" cy="922755"/>
          </a:xfrm>
          <a:prstGeom prst="rect">
            <a:avLst/>
          </a:prstGeom>
          <a:ln w="12700">
            <a:miter lim="400000"/>
          </a:ln>
        </p:spPr>
      </p:pic>
      <p:sp>
        <p:nvSpPr>
          <p:cNvPr id="179" name="哈哈，这个我也想想"/>
          <p:cNvSpPr txBox="1"/>
          <p:nvPr/>
        </p:nvSpPr>
        <p:spPr>
          <a:xfrm>
            <a:off x="3002269" y="4571680"/>
            <a:ext cx="302566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200">
                <a:solidFill>
                  <a:srgbClr val="FFFFFF"/>
                </a:solidFill>
              </a:defRPr>
            </a:lvl1pPr>
          </a:lstStyle>
          <a:p>
            <a:r>
              <a:t>哈哈，这个我也想想</a:t>
            </a:r>
          </a:p>
        </p:txBody>
      </p:sp>
      <p:pic>
        <p:nvPicPr>
          <p:cNvPr id="18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525066" y="5201545"/>
            <a:ext cx="914479" cy="922755"/>
          </a:xfrm>
          <a:prstGeom prst="rect">
            <a:avLst/>
          </a:prstGeom>
          <a:ln w="12700">
            <a:miter lim="400000"/>
          </a:ln>
        </p:spPr>
      </p:pic>
      <p:sp>
        <p:nvSpPr>
          <p:cNvPr id="181" name="Callout"/>
          <p:cNvSpPr/>
          <p:nvPr/>
        </p:nvSpPr>
        <p:spPr>
          <a:xfrm>
            <a:off x="5412611" y="5402572"/>
            <a:ext cx="4991101" cy="508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77" y="0"/>
                </a:moveTo>
                <a:cubicBezTo>
                  <a:pt x="123" y="0"/>
                  <a:pt x="0" y="1213"/>
                  <a:pt x="0" y="2717"/>
                </a:cubicBezTo>
                <a:lnTo>
                  <a:pt x="0" y="18883"/>
                </a:lnTo>
                <a:cubicBezTo>
                  <a:pt x="0" y="20387"/>
                  <a:pt x="123" y="21600"/>
                  <a:pt x="277" y="21600"/>
                </a:cubicBezTo>
                <a:lnTo>
                  <a:pt x="20209" y="21600"/>
                </a:lnTo>
                <a:cubicBezTo>
                  <a:pt x="20362" y="21600"/>
                  <a:pt x="20485" y="20387"/>
                  <a:pt x="20485" y="18883"/>
                </a:cubicBezTo>
                <a:lnTo>
                  <a:pt x="20485" y="16251"/>
                </a:lnTo>
                <a:lnTo>
                  <a:pt x="21600" y="10800"/>
                </a:lnTo>
                <a:lnTo>
                  <a:pt x="20485" y="5349"/>
                </a:lnTo>
                <a:lnTo>
                  <a:pt x="20485" y="2717"/>
                </a:lnTo>
                <a:cubicBezTo>
                  <a:pt x="20485" y="1213"/>
                  <a:pt x="20362" y="0"/>
                  <a:pt x="20209" y="0"/>
                </a:cubicBezTo>
                <a:lnTo>
                  <a:pt x="277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82" name="这个新闻列表的排序规则是什么？"/>
          <p:cNvSpPr txBox="1"/>
          <p:nvPr/>
        </p:nvSpPr>
        <p:spPr>
          <a:xfrm>
            <a:off x="5564782" y="5421622"/>
            <a:ext cx="4353323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200">
                <a:solidFill>
                  <a:srgbClr val="FFFFFF"/>
                </a:solidFill>
              </a:defRPr>
            </a:lvl1pPr>
          </a:lstStyle>
          <a:p>
            <a:r>
              <a:t>这个新闻列表的排序规则是什么？</a:t>
            </a:r>
          </a:p>
        </p:txBody>
      </p:sp>
      <p:sp>
        <p:nvSpPr>
          <p:cNvPr id="184" name="Callout"/>
          <p:cNvSpPr/>
          <p:nvPr/>
        </p:nvSpPr>
        <p:spPr>
          <a:xfrm>
            <a:off x="2693302" y="6300441"/>
            <a:ext cx="2772172" cy="508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77" y="0"/>
                </a:moveTo>
                <a:cubicBezTo>
                  <a:pt x="1901" y="0"/>
                  <a:pt x="1679" y="1213"/>
                  <a:pt x="1679" y="2717"/>
                </a:cubicBezTo>
                <a:lnTo>
                  <a:pt x="1679" y="5940"/>
                </a:lnTo>
                <a:lnTo>
                  <a:pt x="0" y="11374"/>
                </a:lnTo>
                <a:lnTo>
                  <a:pt x="1679" y="16807"/>
                </a:lnTo>
                <a:lnTo>
                  <a:pt x="1679" y="18883"/>
                </a:lnTo>
                <a:cubicBezTo>
                  <a:pt x="1679" y="20387"/>
                  <a:pt x="1901" y="21600"/>
                  <a:pt x="2177" y="21600"/>
                </a:cubicBezTo>
                <a:lnTo>
                  <a:pt x="21099" y="21600"/>
                </a:lnTo>
                <a:cubicBezTo>
                  <a:pt x="21375" y="21600"/>
                  <a:pt x="21600" y="20387"/>
                  <a:pt x="21600" y="18883"/>
                </a:cubicBezTo>
                <a:lnTo>
                  <a:pt x="21600" y="2717"/>
                </a:lnTo>
                <a:cubicBezTo>
                  <a:pt x="21600" y="1213"/>
                  <a:pt x="21375" y="0"/>
                  <a:pt x="21099" y="0"/>
                </a:cubicBezTo>
                <a:lnTo>
                  <a:pt x="2177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185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52435" y="6093063"/>
            <a:ext cx="1028701" cy="922755"/>
          </a:xfrm>
          <a:prstGeom prst="rect">
            <a:avLst/>
          </a:prstGeom>
          <a:ln w="12700">
            <a:miter lim="400000"/>
          </a:ln>
        </p:spPr>
      </p:pic>
      <p:sp>
        <p:nvSpPr>
          <p:cNvPr id="186" name="按时间排就行了"/>
          <p:cNvSpPr txBox="1"/>
          <p:nvPr/>
        </p:nvSpPr>
        <p:spPr>
          <a:xfrm>
            <a:off x="3014969" y="6313141"/>
            <a:ext cx="2128838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200">
                <a:solidFill>
                  <a:srgbClr val="FFFFFF"/>
                </a:solidFill>
              </a:defRPr>
            </a:lvl1pPr>
          </a:lstStyle>
          <a:p>
            <a:r>
              <a:rPr dirty="0" err="1"/>
              <a:t>按时间排就行了</a:t>
            </a:r>
            <a:endParaRPr dirty="0"/>
          </a:p>
        </p:txBody>
      </p:sp>
      <p:sp>
        <p:nvSpPr>
          <p:cNvPr id="187" name="Callout"/>
          <p:cNvSpPr/>
          <p:nvPr/>
        </p:nvSpPr>
        <p:spPr>
          <a:xfrm>
            <a:off x="5438011" y="7111573"/>
            <a:ext cx="4991101" cy="863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77" y="0"/>
                </a:moveTo>
                <a:cubicBezTo>
                  <a:pt x="123" y="0"/>
                  <a:pt x="0" y="713"/>
                  <a:pt x="0" y="1598"/>
                </a:cubicBezTo>
                <a:lnTo>
                  <a:pt x="0" y="20002"/>
                </a:lnTo>
                <a:cubicBezTo>
                  <a:pt x="0" y="20887"/>
                  <a:pt x="123" y="21600"/>
                  <a:pt x="277" y="21600"/>
                </a:cubicBezTo>
                <a:lnTo>
                  <a:pt x="20209" y="21600"/>
                </a:lnTo>
                <a:cubicBezTo>
                  <a:pt x="20362" y="21600"/>
                  <a:pt x="20485" y="20887"/>
                  <a:pt x="20485" y="20002"/>
                </a:cubicBezTo>
                <a:lnTo>
                  <a:pt x="20485" y="14066"/>
                </a:lnTo>
                <a:lnTo>
                  <a:pt x="21600" y="10860"/>
                </a:lnTo>
                <a:lnTo>
                  <a:pt x="20485" y="7653"/>
                </a:lnTo>
                <a:lnTo>
                  <a:pt x="20485" y="1598"/>
                </a:lnTo>
                <a:cubicBezTo>
                  <a:pt x="20485" y="713"/>
                  <a:pt x="20362" y="0"/>
                  <a:pt x="20209" y="0"/>
                </a:cubicBezTo>
                <a:lnTo>
                  <a:pt x="277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88" name="只考虑时间因素？用户看过之后再刷新展示什么样内容？"/>
          <p:cNvSpPr txBox="1"/>
          <p:nvPr/>
        </p:nvSpPr>
        <p:spPr>
          <a:xfrm>
            <a:off x="5590182" y="7111573"/>
            <a:ext cx="4353323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200">
                <a:solidFill>
                  <a:srgbClr val="FFFFFF"/>
                </a:solidFill>
              </a:defRPr>
            </a:lvl1pPr>
          </a:lstStyle>
          <a:p>
            <a:r>
              <a:t>只考虑时间因素？用户看过之后再刷新展示什么样内容？</a:t>
            </a:r>
          </a:p>
        </p:txBody>
      </p:sp>
      <p:pic>
        <p:nvPicPr>
          <p:cNvPr id="18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563166" y="7081996"/>
            <a:ext cx="914479" cy="922755"/>
          </a:xfrm>
          <a:prstGeom prst="rect">
            <a:avLst/>
          </a:prstGeom>
          <a:ln w="12700">
            <a:miter lim="400000"/>
          </a:ln>
        </p:spPr>
      </p:pic>
      <p:sp>
        <p:nvSpPr>
          <p:cNvPr id="190" name="Callout"/>
          <p:cNvSpPr/>
          <p:nvPr/>
        </p:nvSpPr>
        <p:spPr>
          <a:xfrm>
            <a:off x="2655202" y="8116158"/>
            <a:ext cx="3025776" cy="508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95" y="0"/>
                </a:moveTo>
                <a:cubicBezTo>
                  <a:pt x="1742" y="0"/>
                  <a:pt x="1538" y="1213"/>
                  <a:pt x="1538" y="2717"/>
                </a:cubicBezTo>
                <a:lnTo>
                  <a:pt x="1538" y="5940"/>
                </a:lnTo>
                <a:lnTo>
                  <a:pt x="0" y="11374"/>
                </a:lnTo>
                <a:lnTo>
                  <a:pt x="1538" y="16807"/>
                </a:lnTo>
                <a:lnTo>
                  <a:pt x="1538" y="18883"/>
                </a:lnTo>
                <a:cubicBezTo>
                  <a:pt x="1538" y="20387"/>
                  <a:pt x="1742" y="21600"/>
                  <a:pt x="1995" y="21600"/>
                </a:cubicBezTo>
                <a:lnTo>
                  <a:pt x="21144" y="21600"/>
                </a:lnTo>
                <a:cubicBezTo>
                  <a:pt x="21396" y="21600"/>
                  <a:pt x="21600" y="20387"/>
                  <a:pt x="21600" y="18883"/>
                </a:cubicBezTo>
                <a:lnTo>
                  <a:pt x="21600" y="2717"/>
                </a:lnTo>
                <a:cubicBezTo>
                  <a:pt x="21600" y="1213"/>
                  <a:pt x="21396" y="0"/>
                  <a:pt x="21144" y="0"/>
                </a:cubicBezTo>
                <a:lnTo>
                  <a:pt x="1995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191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14335" y="7908781"/>
            <a:ext cx="1028701" cy="922755"/>
          </a:xfrm>
          <a:prstGeom prst="rect">
            <a:avLst/>
          </a:prstGeom>
          <a:ln w="12700">
            <a:miter lim="400000"/>
          </a:ln>
        </p:spPr>
      </p:pic>
      <p:sp>
        <p:nvSpPr>
          <p:cNvPr id="192" name="哦！我去再研究一下"/>
          <p:cNvSpPr txBox="1"/>
          <p:nvPr/>
        </p:nvSpPr>
        <p:spPr>
          <a:xfrm>
            <a:off x="2976869" y="8128858"/>
            <a:ext cx="2772172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200">
                <a:solidFill>
                  <a:srgbClr val="FFFFFF"/>
                </a:solidFill>
              </a:defRPr>
            </a:lvl1pPr>
          </a:lstStyle>
          <a:p>
            <a:r>
              <a:t>哦！我去再研究一下</a:t>
            </a:r>
          </a:p>
        </p:txBody>
      </p:sp>
      <p:pic>
        <p:nvPicPr>
          <p:cNvPr id="19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550466" y="8648060"/>
            <a:ext cx="914479" cy="922755"/>
          </a:xfrm>
          <a:prstGeom prst="rect">
            <a:avLst/>
          </a:prstGeom>
          <a:ln w="12700">
            <a:miter lim="400000"/>
          </a:ln>
        </p:spPr>
      </p:pic>
      <p:sp>
        <p:nvSpPr>
          <p:cNvPr id="194" name="Callout"/>
          <p:cNvSpPr/>
          <p:nvPr/>
        </p:nvSpPr>
        <p:spPr>
          <a:xfrm>
            <a:off x="6301611" y="8855436"/>
            <a:ext cx="4131073" cy="508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34" y="0"/>
                </a:moveTo>
                <a:cubicBezTo>
                  <a:pt x="149" y="0"/>
                  <a:pt x="0" y="1213"/>
                  <a:pt x="0" y="2717"/>
                </a:cubicBezTo>
                <a:lnTo>
                  <a:pt x="0" y="18883"/>
                </a:lnTo>
                <a:cubicBezTo>
                  <a:pt x="0" y="20387"/>
                  <a:pt x="149" y="21600"/>
                  <a:pt x="334" y="21600"/>
                </a:cubicBezTo>
                <a:lnTo>
                  <a:pt x="19919" y="21600"/>
                </a:lnTo>
                <a:cubicBezTo>
                  <a:pt x="20104" y="21600"/>
                  <a:pt x="20253" y="20387"/>
                  <a:pt x="20253" y="18883"/>
                </a:cubicBezTo>
                <a:lnTo>
                  <a:pt x="20253" y="16251"/>
                </a:lnTo>
                <a:lnTo>
                  <a:pt x="21600" y="10800"/>
                </a:lnTo>
                <a:lnTo>
                  <a:pt x="20253" y="5349"/>
                </a:lnTo>
                <a:lnTo>
                  <a:pt x="20253" y="2717"/>
                </a:lnTo>
                <a:cubicBezTo>
                  <a:pt x="20253" y="1213"/>
                  <a:pt x="20104" y="0"/>
                  <a:pt x="19919" y="0"/>
                </a:cubicBezTo>
                <a:lnTo>
                  <a:pt x="334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95" name="你能不能把需求搞明白了？！"/>
          <p:cNvSpPr txBox="1"/>
          <p:nvPr/>
        </p:nvSpPr>
        <p:spPr>
          <a:xfrm>
            <a:off x="6453781" y="8895213"/>
            <a:ext cx="3755089" cy="4411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>
              <a:defRPr sz="2200">
                <a:solidFill>
                  <a:srgbClr val="FFFFFF"/>
                </a:solidFill>
              </a:defRPr>
            </a:lvl1pPr>
          </a:lstStyle>
          <a:p>
            <a:r>
              <a:rPr dirty="0" err="1"/>
              <a:t>你能不能把需求搞明白了</a:t>
            </a:r>
            <a:r>
              <a:rPr dirty="0"/>
              <a:t>？！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s://timgsa.baidu.com/timg?image&amp;quality=80&amp;size=b9999_10000&amp;sec=1549988157350&amp;di=e259b6965e1be79a21d1279ac441c385&amp;imgtype=0&amp;src=http%3A%2F%2Fimg.bqatj.com%2Fimg%2F13ed7f5b0577c110.jpg">
            <a:extLst>
              <a:ext uri="{FF2B5EF4-FFF2-40B4-BE49-F238E27FC236}">
                <a16:creationId xmlns:a16="http://schemas.microsoft.com/office/drawing/2014/main" id="{7E73A641-CFDE-44DB-931E-BEC9235BC2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6061" y="3716974"/>
            <a:ext cx="2412678" cy="2470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三段出三问">
            <a:extLst>
              <a:ext uri="{FF2B5EF4-FFF2-40B4-BE49-F238E27FC236}">
                <a16:creationId xmlns:a16="http://schemas.microsoft.com/office/drawing/2014/main" id="{FE6A7B2B-C595-474C-92C4-5270DEAE3E82}"/>
              </a:ext>
            </a:extLst>
          </p:cNvPr>
          <p:cNvSpPr txBox="1"/>
          <p:nvPr/>
        </p:nvSpPr>
        <p:spPr>
          <a:xfrm>
            <a:off x="3298499" y="1462743"/>
            <a:ext cx="6519413" cy="77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altLang="zh-CN" sz="4400" b="0" dirty="0">
                <a:latin typeface="迷你简平黑"/>
              </a:rPr>
              <a:t>PM</a:t>
            </a:r>
            <a:r>
              <a:rPr lang="zh-CN" altLang="en-US" sz="4400" b="0" dirty="0">
                <a:latin typeface="迷你简平黑"/>
              </a:rPr>
              <a:t>下班别走，我送你离开</a:t>
            </a:r>
            <a:endParaRPr sz="4400" b="0" dirty="0">
              <a:latin typeface="迷你简平黑"/>
            </a:endParaRPr>
          </a:p>
        </p:txBody>
      </p:sp>
    </p:spTree>
    <p:extLst>
      <p:ext uri="{BB962C8B-B14F-4D97-AF65-F5344CB8AC3E}">
        <p14:creationId xmlns:p14="http://schemas.microsoft.com/office/powerpoint/2010/main" val="936684214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所有的需求思考了吗？…"/>
          <p:cNvSpPr txBox="1"/>
          <p:nvPr/>
        </p:nvSpPr>
        <p:spPr>
          <a:xfrm>
            <a:off x="2285722" y="3073312"/>
            <a:ext cx="8433354" cy="25652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marL="476250" indent="-476250" algn="l">
              <a:lnSpc>
                <a:spcPct val="200000"/>
              </a:lnSpc>
              <a:buSzPct val="100000"/>
              <a:buAutoNum type="arabicPeriod"/>
              <a:defRPr b="0">
                <a:latin typeface="+mn-lt"/>
                <a:ea typeface="+mn-ea"/>
                <a:cs typeface="+mn-cs"/>
                <a:sym typeface="Helvetica Neue Medium"/>
              </a:defRPr>
            </a:pPr>
            <a:r>
              <a:rPr sz="2800" dirty="0" err="1">
                <a:latin typeface="迷你简平黑"/>
              </a:rPr>
              <a:t>所有的需求思考了吗</a:t>
            </a:r>
            <a:r>
              <a:rPr sz="2800" dirty="0">
                <a:latin typeface="迷你简平黑"/>
              </a:rPr>
              <a:t>？</a:t>
            </a:r>
          </a:p>
          <a:p>
            <a:pPr marL="476250" indent="-476250" algn="l">
              <a:lnSpc>
                <a:spcPct val="200000"/>
              </a:lnSpc>
              <a:buSzPct val="100000"/>
              <a:buAutoNum type="arabicPeriod"/>
              <a:defRPr b="0">
                <a:latin typeface="+mn-lt"/>
                <a:ea typeface="+mn-ea"/>
                <a:cs typeface="+mn-cs"/>
                <a:sym typeface="Helvetica Neue Medium"/>
              </a:defRPr>
            </a:pPr>
            <a:r>
              <a:rPr sz="2800" dirty="0" err="1">
                <a:latin typeface="迷你简平黑"/>
              </a:rPr>
              <a:t>先定上线时间，再告诉研发，这个流程是否合理</a:t>
            </a:r>
            <a:r>
              <a:rPr sz="2800" dirty="0">
                <a:latin typeface="迷你简平黑"/>
              </a:rPr>
              <a:t>？</a:t>
            </a:r>
          </a:p>
          <a:p>
            <a:pPr marL="476250" indent="-476250" algn="l">
              <a:lnSpc>
                <a:spcPct val="200000"/>
              </a:lnSpc>
              <a:buSzPct val="100000"/>
              <a:buAutoNum type="arabicPeriod"/>
              <a:defRPr b="0">
                <a:latin typeface="+mn-lt"/>
                <a:ea typeface="+mn-ea"/>
                <a:cs typeface="+mn-cs"/>
                <a:sym typeface="Helvetica Neue Medium"/>
              </a:defRPr>
            </a:pPr>
            <a:r>
              <a:rPr sz="2800" dirty="0" err="1">
                <a:latin typeface="迷你简平黑"/>
              </a:rPr>
              <a:t>需求是否已经足够详细和全面</a:t>
            </a:r>
            <a:r>
              <a:rPr sz="2800" dirty="0">
                <a:latin typeface="迷你简平黑"/>
              </a:rPr>
              <a:t>？</a:t>
            </a:r>
          </a:p>
        </p:txBody>
      </p:sp>
      <p:sp>
        <p:nvSpPr>
          <p:cNvPr id="197" name="三段出三问"/>
          <p:cNvSpPr txBox="1"/>
          <p:nvPr/>
        </p:nvSpPr>
        <p:spPr>
          <a:xfrm>
            <a:off x="5322589" y="1005543"/>
            <a:ext cx="2359620" cy="77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sz="4400" b="0" dirty="0" err="1">
                <a:latin typeface="迷你简平黑"/>
              </a:rPr>
              <a:t>三段三问</a:t>
            </a:r>
            <a:endParaRPr sz="4400" b="0" dirty="0">
              <a:latin typeface="迷你简平黑"/>
            </a:endParaRP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一些技术术语"/>
          <p:cNvSpPr txBox="1"/>
          <p:nvPr/>
        </p:nvSpPr>
        <p:spPr>
          <a:xfrm>
            <a:off x="4758333" y="482914"/>
            <a:ext cx="3488134" cy="77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sz="4400" b="0" dirty="0" err="1">
                <a:latin typeface="迷你简平黑"/>
              </a:rPr>
              <a:t>一些技术术语</a:t>
            </a:r>
            <a:endParaRPr sz="4400" b="0" dirty="0">
              <a:latin typeface="迷你简平黑"/>
            </a:endParaRPr>
          </a:p>
        </p:txBody>
      </p:sp>
      <p:sp>
        <p:nvSpPr>
          <p:cNvPr id="201" name="接口/API : 就像功能的开关，比如：开关灯。…"/>
          <p:cNvSpPr txBox="1"/>
          <p:nvPr/>
        </p:nvSpPr>
        <p:spPr>
          <a:xfrm>
            <a:off x="609600" y="1967581"/>
            <a:ext cx="11785600" cy="56425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342900" indent="-342900" algn="l">
              <a:spcBef>
                <a:spcPts val="3200"/>
              </a:spcBef>
              <a:buSzPct val="90000"/>
              <a:buFont typeface="Arial" panose="020B0604020202020204" pitchFamily="34" charset="0"/>
              <a:buChar char="•"/>
              <a:defRPr sz="1900" b="0"/>
            </a:pPr>
            <a:r>
              <a:rPr sz="2000" dirty="0" err="1">
                <a:latin typeface="迷你简平黑"/>
              </a:rPr>
              <a:t>接口</a:t>
            </a:r>
            <a:r>
              <a:rPr sz="2000" dirty="0">
                <a:latin typeface="迷你简平黑"/>
              </a:rPr>
              <a:t>/API : </a:t>
            </a:r>
            <a:r>
              <a:rPr sz="2000" dirty="0" err="1">
                <a:latin typeface="迷你简平黑"/>
              </a:rPr>
              <a:t>就像功能的开关，比如：开关灯</a:t>
            </a:r>
            <a:r>
              <a:rPr sz="2000" dirty="0">
                <a:latin typeface="迷你简平黑"/>
              </a:rPr>
              <a:t>。</a:t>
            </a:r>
            <a:endParaRPr lang="en-US" altLang="zh-CN" sz="2000" dirty="0">
              <a:latin typeface="迷你简平黑"/>
            </a:endParaRPr>
          </a:p>
          <a:p>
            <a:pPr marL="342900" indent="-342900" algn="l">
              <a:spcBef>
                <a:spcPts val="3200"/>
              </a:spcBef>
              <a:buSzPct val="90000"/>
              <a:buFont typeface="Arial" panose="020B0604020202020204" pitchFamily="34" charset="0"/>
              <a:buChar char="•"/>
              <a:defRPr sz="1900" b="0"/>
            </a:pPr>
            <a:r>
              <a:rPr sz="2000" dirty="0" err="1">
                <a:latin typeface="迷你简平黑"/>
              </a:rPr>
              <a:t>数据库</a:t>
            </a:r>
            <a:r>
              <a:rPr sz="2000" dirty="0">
                <a:latin typeface="迷你简平黑"/>
              </a:rPr>
              <a:t>： </a:t>
            </a:r>
            <a:r>
              <a:rPr lang="zh-CN" altLang="en-US" sz="2000" dirty="0">
                <a:latin typeface="迷你简平黑"/>
              </a:rPr>
              <a:t>存</a:t>
            </a:r>
            <a:r>
              <a:rPr sz="2000" dirty="0" err="1">
                <a:latin typeface="迷你简平黑"/>
              </a:rPr>
              <a:t>放数据的仓库。如果数据是水，数据库就是水库</a:t>
            </a:r>
            <a:r>
              <a:rPr sz="2000" dirty="0">
                <a:latin typeface="迷你简平黑"/>
              </a:rPr>
              <a:t>。</a:t>
            </a:r>
            <a:endParaRPr lang="en-US" altLang="zh-CN" sz="2000" dirty="0">
              <a:latin typeface="迷你简平黑"/>
            </a:endParaRPr>
          </a:p>
          <a:p>
            <a:pPr marL="342900" indent="-342900" algn="l">
              <a:spcBef>
                <a:spcPts val="3200"/>
              </a:spcBef>
              <a:buSzPct val="90000"/>
              <a:buFont typeface="Arial" panose="020B0604020202020204" pitchFamily="34" charset="0"/>
              <a:buChar char="•"/>
              <a:defRPr sz="1900" b="0"/>
            </a:pPr>
            <a:r>
              <a:rPr sz="2000" dirty="0">
                <a:latin typeface="迷你简平黑"/>
              </a:rPr>
              <a:t>服务：按某种维度划分的功能的集合。比如，去餐厅吃饭，做饭服务的是厨师，上菜服务的是传菜员，接待服务的是接待员等等。往大看，餐厅本身也是一种服务，更高维度的服务；往小看，做饭的厨师还有面点厨师、川菜厨师等等。</a:t>
            </a:r>
            <a:endParaRPr lang="en-US" altLang="zh-CN" sz="2000" dirty="0">
              <a:latin typeface="迷你简平黑"/>
            </a:endParaRPr>
          </a:p>
          <a:p>
            <a:pPr marL="342900" indent="-342900" algn="l">
              <a:spcBef>
                <a:spcPts val="3200"/>
              </a:spcBef>
              <a:buSzPct val="90000"/>
              <a:buFont typeface="Arial" panose="020B0604020202020204" pitchFamily="34" charset="0"/>
              <a:buChar char="•"/>
              <a:defRPr sz="1900" b="0"/>
            </a:pPr>
            <a:r>
              <a:rPr sz="2000" dirty="0" err="1">
                <a:latin typeface="迷你简平黑"/>
              </a:rPr>
              <a:t>写死的（静态的</a:t>
            </a:r>
            <a:r>
              <a:rPr sz="2000" dirty="0">
                <a:latin typeface="迷你简平黑"/>
              </a:rPr>
              <a:t>）：</a:t>
            </a:r>
            <a:r>
              <a:rPr sz="2000" dirty="0" err="1">
                <a:latin typeface="迷你简平黑"/>
              </a:rPr>
              <a:t>写在前端代码里的内容，必须通过发布代码才能改变</a:t>
            </a:r>
            <a:r>
              <a:rPr sz="2000" dirty="0">
                <a:latin typeface="迷你简平黑"/>
              </a:rPr>
              <a:t>。</a:t>
            </a:r>
            <a:endParaRPr lang="en-US" altLang="zh-CN" sz="2000" dirty="0">
              <a:latin typeface="迷你简平黑"/>
            </a:endParaRPr>
          </a:p>
          <a:p>
            <a:pPr marL="342900" indent="-342900" algn="l">
              <a:spcBef>
                <a:spcPts val="3200"/>
              </a:spcBef>
              <a:buSzPct val="90000"/>
              <a:buFont typeface="Arial" panose="020B0604020202020204" pitchFamily="34" charset="0"/>
              <a:buChar char="•"/>
              <a:defRPr sz="1900" b="0"/>
            </a:pPr>
            <a:r>
              <a:rPr sz="2000" dirty="0" err="1">
                <a:latin typeface="迷你简平黑"/>
              </a:rPr>
              <a:t>没写死的（动态的</a:t>
            </a:r>
            <a:r>
              <a:rPr sz="2000" dirty="0">
                <a:latin typeface="迷你简平黑"/>
              </a:rPr>
              <a:t>）：</a:t>
            </a:r>
            <a:r>
              <a:rPr sz="2000" dirty="0" err="1">
                <a:latin typeface="迷你简平黑"/>
              </a:rPr>
              <a:t>内容是从接口获取到的，不需要重新发布代码可以随时改变的，通常会有配套的后端管理系统</a:t>
            </a:r>
            <a:r>
              <a:rPr sz="2000" dirty="0">
                <a:latin typeface="迷你简平黑"/>
              </a:rPr>
              <a:t>。</a:t>
            </a:r>
            <a:endParaRPr lang="en-US" altLang="zh-CN" sz="2000" dirty="0">
              <a:latin typeface="迷你简平黑"/>
            </a:endParaRPr>
          </a:p>
          <a:p>
            <a:pPr marL="342900" indent="-342900" algn="l">
              <a:spcBef>
                <a:spcPts val="3200"/>
              </a:spcBef>
              <a:buSzPct val="90000"/>
              <a:buFont typeface="Arial" panose="020B0604020202020204" pitchFamily="34" charset="0"/>
              <a:buChar char="•"/>
              <a:defRPr sz="1900" b="0"/>
            </a:pPr>
            <a:r>
              <a:rPr sz="2000" dirty="0">
                <a:latin typeface="迷你简平黑"/>
              </a:rPr>
              <a:t>A/B test：</a:t>
            </a:r>
            <a:r>
              <a:rPr lang="zh-CN" altLang="en-US" sz="2000" dirty="0">
                <a:latin typeface="迷你简平黑"/>
              </a:rPr>
              <a:t>两个版本同时在线，某一部分人只能用到某一个版本。</a:t>
            </a:r>
            <a:endParaRPr lang="en-US" altLang="zh-CN" sz="2000" dirty="0">
              <a:latin typeface="迷你简平黑"/>
            </a:endParaRPr>
          </a:p>
          <a:p>
            <a:pPr marL="342900" indent="-342900" algn="l">
              <a:spcBef>
                <a:spcPts val="3200"/>
              </a:spcBef>
              <a:buSzPct val="90000"/>
              <a:buFont typeface="Arial" panose="020B0604020202020204" pitchFamily="34" charset="0"/>
              <a:buChar char="•"/>
              <a:defRPr sz="1900" b="0"/>
            </a:pPr>
            <a:r>
              <a:rPr lang="en-US" altLang="zh-CN" sz="2000" dirty="0">
                <a:latin typeface="迷你简平黑"/>
              </a:rPr>
              <a:t>URL</a:t>
            </a:r>
            <a:r>
              <a:rPr lang="zh-CN" altLang="en-US" sz="2000" dirty="0">
                <a:latin typeface="迷你简平黑"/>
              </a:rPr>
              <a:t>：找一个网页、一张图片、一个文件等等的地址。</a:t>
            </a:r>
            <a:endParaRPr sz="2000" dirty="0">
              <a:latin typeface="迷你简平黑"/>
            </a:endParaRP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项目开发完整流程"/>
          <p:cNvSpPr txBox="1"/>
          <p:nvPr/>
        </p:nvSpPr>
        <p:spPr>
          <a:xfrm>
            <a:off x="546930" y="698549"/>
            <a:ext cx="3385542" cy="595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sz="3200" b="0" dirty="0" err="1">
                <a:latin typeface="迷你简平黑"/>
              </a:rPr>
              <a:t>项目开发完整流程</a:t>
            </a:r>
            <a:endParaRPr sz="3200" b="0" dirty="0">
              <a:latin typeface="迷你简平黑"/>
            </a:endParaRPr>
          </a:p>
        </p:txBody>
      </p:sp>
      <p:pic>
        <p:nvPicPr>
          <p:cNvPr id="20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148764" y="0"/>
            <a:ext cx="3393072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73</TotalTime>
  <Words>398</Words>
  <Application>Microsoft Office PowerPoint</Application>
  <PresentationFormat>自定义</PresentationFormat>
  <Paragraphs>126</Paragraphs>
  <Slides>26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8" baseType="lpstr">
      <vt:lpstr>ArialUnicodeMS</vt:lpstr>
      <vt:lpstr>Helvetica Light</vt:lpstr>
      <vt:lpstr>Helvetica Neue</vt:lpstr>
      <vt:lpstr>Helvetica Neue Light</vt:lpstr>
      <vt:lpstr>Helvetica Neue Medium</vt:lpstr>
      <vt:lpstr>Helvetica Neue Thin</vt:lpstr>
      <vt:lpstr>迷你简平黑</vt:lpstr>
      <vt:lpstr>Arial</vt:lpstr>
      <vt:lpstr>Broadway</vt:lpstr>
      <vt:lpstr>Helvetica</vt:lpstr>
      <vt:lpstr>Times</vt:lpstr>
      <vt:lpstr>White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cp:lastModifiedBy>Azure</cp:lastModifiedBy>
  <cp:revision>53</cp:revision>
  <dcterms:modified xsi:type="dcterms:W3CDTF">2019-02-13T14:42:16Z</dcterms:modified>
</cp:coreProperties>
</file>